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customXml/itemProps1.xml" ContentType="application/vnd.openxmlformats-officedocument.customXmlProperti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theme/themeOverride8.xml" ContentType="application/vnd.openxmlformats-officedocument.themeOverride+xml"/>
  <Override PartName="/customXml/itemProps2.xml" ContentType="application/vnd.openxmlformats-officedocument.customXmlProperti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Override7.xml" ContentType="application/vnd.openxmlformats-officedocument.themeOverride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317" r:id="rId4"/>
    <p:sldId id="318" r:id="rId5"/>
    <p:sldId id="319" r:id="rId6"/>
    <p:sldId id="300" r:id="rId7"/>
    <p:sldId id="302" r:id="rId8"/>
    <p:sldId id="303" r:id="rId9"/>
    <p:sldId id="304" r:id="rId10"/>
    <p:sldId id="307" r:id="rId11"/>
    <p:sldId id="310" r:id="rId12"/>
    <p:sldId id="311" r:id="rId13"/>
    <p:sldId id="312" r:id="rId14"/>
    <p:sldId id="314" r:id="rId15"/>
    <p:sldId id="275" r:id="rId16"/>
    <p:sldId id="268" r:id="rId17"/>
    <p:sldId id="269" r:id="rId18"/>
    <p:sldId id="315" r:id="rId19"/>
    <p:sldId id="287" r:id="rId20"/>
    <p:sldId id="298" r:id="rId21"/>
    <p:sldId id="264" r:id="rId22"/>
    <p:sldId id="294" r:id="rId23"/>
    <p:sldId id="295" r:id="rId24"/>
    <p:sldId id="282" r:id="rId25"/>
    <p:sldId id="258" r:id="rId26"/>
    <p:sldId id="272" r:id="rId27"/>
    <p:sldId id="273" r:id="rId28"/>
    <p:sldId id="263" r:id="rId29"/>
    <p:sldId id="291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292" r:id="rId38"/>
    <p:sldId id="316" r:id="rId39"/>
    <p:sldId id="293" r:id="rId40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34" autoAdjust="0"/>
    <p:restoredTop sz="94660"/>
  </p:normalViewPr>
  <p:slideViewPr>
    <p:cSldViewPr>
      <p:cViewPr varScale="1">
        <p:scale>
          <a:sx n="63" d="100"/>
          <a:sy n="63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6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AppData\Local\Temp\grafi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avlinJe\Desktop\Doktorska%20disertacija\Obdelava%20podatkov%20RP%202010\Doktorat%20vzorec%20RP%202010%20v2%20english.xls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F:\nepredek%20predtest%20test%20izpit%2019072011.xls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avlinJe\Desktop\Doktorska%20disertacija\Obdelava%20podatkov%20RP%202010\Doktorat%20vzorec%20RP%202010%20v2%20english.xls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avlinJe\Desktop\Doktorska%20disertacija\Obdelava%20podatkov%20RP%202010\Doktorat%20vzorec%20RP%202010%20v2%20english.xls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avlinJe\Desktop\Doktorska%20disertacija\Obdelava%20podatkov%20RP%202010\Doktorat%20vzorec%20RP%202010%20v2%20english.xls" TargetMode="External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F:\Doktorat%20vzorec%20RP%202010%2019072011.xls" TargetMode="External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F:\Doktorat%20vzorec%20RP%202010%2019072011.xls" TargetMode="External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F:\Doktorat%20vzorec%20RP%202010%2019072011.xls" TargetMode="External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sl-SI"/>
  <c:chart>
    <c:plotArea>
      <c:layout>
        <c:manualLayout>
          <c:layoutTarget val="inner"/>
          <c:xMode val="edge"/>
          <c:yMode val="edge"/>
          <c:x val="7.9032258064516664E-2"/>
          <c:y val="7.964624713728119E-2"/>
          <c:w val="0.73548387096774159"/>
          <c:h val="0.77581344433721544"/>
        </c:manualLayout>
      </c:layout>
      <c:scatterChart>
        <c:scatterStyle val="smoothMarker"/>
        <c:ser>
          <c:idx val="0"/>
          <c:order val="0"/>
          <c:tx>
            <c:v>34mm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Smreka3!$Q$2:$Q$73</c:f>
              <c:numCache>
                <c:formatCode>General</c:formatCode>
                <c:ptCount val="72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  <c:pt idx="25">
                  <c:v>125</c:v>
                </c:pt>
                <c:pt idx="26">
                  <c:v>130</c:v>
                </c:pt>
                <c:pt idx="27">
                  <c:v>135</c:v>
                </c:pt>
                <c:pt idx="28">
                  <c:v>140</c:v>
                </c:pt>
                <c:pt idx="29">
                  <c:v>145</c:v>
                </c:pt>
                <c:pt idx="30">
                  <c:v>150</c:v>
                </c:pt>
                <c:pt idx="31">
                  <c:v>155</c:v>
                </c:pt>
                <c:pt idx="32">
                  <c:v>160</c:v>
                </c:pt>
                <c:pt idx="33">
                  <c:v>165</c:v>
                </c:pt>
                <c:pt idx="34">
                  <c:v>170</c:v>
                </c:pt>
                <c:pt idx="35">
                  <c:v>175</c:v>
                </c:pt>
                <c:pt idx="36">
                  <c:v>180</c:v>
                </c:pt>
              </c:numCache>
            </c:numRef>
          </c:xVal>
          <c:yVal>
            <c:numRef>
              <c:f>Smreka3!$R$2:$R$73</c:f>
              <c:numCache>
                <c:formatCode>General</c:formatCode>
                <c:ptCount val="72"/>
                <c:pt idx="0">
                  <c:v>1.2889999999999944</c:v>
                </c:pt>
                <c:pt idx="1">
                  <c:v>1.2849999999999944</c:v>
                </c:pt>
                <c:pt idx="2">
                  <c:v>1.2769999999999944</c:v>
                </c:pt>
                <c:pt idx="3">
                  <c:v>1.2649999999999944</c:v>
                </c:pt>
                <c:pt idx="4">
                  <c:v>1.256</c:v>
                </c:pt>
                <c:pt idx="5">
                  <c:v>1.248</c:v>
                </c:pt>
                <c:pt idx="6">
                  <c:v>1.2529999999999943</c:v>
                </c:pt>
                <c:pt idx="7">
                  <c:v>1.272</c:v>
                </c:pt>
                <c:pt idx="8">
                  <c:v>1.302</c:v>
                </c:pt>
                <c:pt idx="9">
                  <c:v>1.3480000000000001</c:v>
                </c:pt>
                <c:pt idx="10">
                  <c:v>1.4059999999999886</c:v>
                </c:pt>
                <c:pt idx="11">
                  <c:v>1.478</c:v>
                </c:pt>
                <c:pt idx="12">
                  <c:v>1.552</c:v>
                </c:pt>
                <c:pt idx="13">
                  <c:v>1.6259999999999943</c:v>
                </c:pt>
                <c:pt idx="14">
                  <c:v>1.6930000000000001</c:v>
                </c:pt>
                <c:pt idx="15">
                  <c:v>1.7440000000000044</c:v>
                </c:pt>
                <c:pt idx="16">
                  <c:v>1.7889999999999988</c:v>
                </c:pt>
                <c:pt idx="17">
                  <c:v>1.83</c:v>
                </c:pt>
                <c:pt idx="18">
                  <c:v>1.8420000000000001</c:v>
                </c:pt>
                <c:pt idx="19">
                  <c:v>1.835</c:v>
                </c:pt>
                <c:pt idx="20">
                  <c:v>1.8080000000000001</c:v>
                </c:pt>
                <c:pt idx="21">
                  <c:v>1.7629999999999988</c:v>
                </c:pt>
                <c:pt idx="22">
                  <c:v>1.700000000000004</c:v>
                </c:pt>
                <c:pt idx="23">
                  <c:v>1.6319999999999943</c:v>
                </c:pt>
                <c:pt idx="24">
                  <c:v>1.56</c:v>
                </c:pt>
                <c:pt idx="25">
                  <c:v>1.4829999999999937</c:v>
                </c:pt>
                <c:pt idx="26">
                  <c:v>1.41</c:v>
                </c:pt>
                <c:pt idx="27">
                  <c:v>1.347</c:v>
                </c:pt>
                <c:pt idx="28">
                  <c:v>1.3</c:v>
                </c:pt>
                <c:pt idx="29">
                  <c:v>1.2629999999999943</c:v>
                </c:pt>
                <c:pt idx="30">
                  <c:v>1.2409999999999943</c:v>
                </c:pt>
                <c:pt idx="31">
                  <c:v>1.232</c:v>
                </c:pt>
                <c:pt idx="32">
                  <c:v>1.234</c:v>
                </c:pt>
                <c:pt idx="33">
                  <c:v>1.2409999999999943</c:v>
                </c:pt>
                <c:pt idx="34">
                  <c:v>1.25</c:v>
                </c:pt>
                <c:pt idx="35">
                  <c:v>1.256</c:v>
                </c:pt>
                <c:pt idx="36">
                  <c:v>1.2589999999999943</c:v>
                </c:pt>
              </c:numCache>
            </c:numRef>
          </c:yVal>
          <c:smooth val="1"/>
        </c:ser>
        <c:ser>
          <c:idx val="1"/>
          <c:order val="1"/>
          <c:tx>
            <c:v>27mm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Smreka3!$Q$2:$Q$38</c:f>
              <c:numCache>
                <c:formatCode>General</c:formatCode>
                <c:ptCount val="37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  <c:pt idx="25">
                  <c:v>125</c:v>
                </c:pt>
                <c:pt idx="26">
                  <c:v>130</c:v>
                </c:pt>
                <c:pt idx="27">
                  <c:v>135</c:v>
                </c:pt>
                <c:pt idx="28">
                  <c:v>140</c:v>
                </c:pt>
                <c:pt idx="29">
                  <c:v>145</c:v>
                </c:pt>
                <c:pt idx="30">
                  <c:v>150</c:v>
                </c:pt>
                <c:pt idx="31">
                  <c:v>155</c:v>
                </c:pt>
                <c:pt idx="32">
                  <c:v>160</c:v>
                </c:pt>
                <c:pt idx="33">
                  <c:v>165</c:v>
                </c:pt>
                <c:pt idx="34">
                  <c:v>170</c:v>
                </c:pt>
                <c:pt idx="35">
                  <c:v>175</c:v>
                </c:pt>
                <c:pt idx="36">
                  <c:v>180</c:v>
                </c:pt>
              </c:numCache>
            </c:numRef>
          </c:xVal>
          <c:yVal>
            <c:numRef>
              <c:f>Smreka3!$S$2:$S$38</c:f>
              <c:numCache>
                <c:formatCode>General</c:formatCode>
                <c:ptCount val="37"/>
                <c:pt idx="0">
                  <c:v>1.4159999999999895</c:v>
                </c:pt>
                <c:pt idx="1">
                  <c:v>1.4269999999999929</c:v>
                </c:pt>
                <c:pt idx="2">
                  <c:v>1.4279999999999897</c:v>
                </c:pt>
                <c:pt idx="3">
                  <c:v>1.4309999999999929</c:v>
                </c:pt>
                <c:pt idx="4">
                  <c:v>1.4379999999999897</c:v>
                </c:pt>
                <c:pt idx="5">
                  <c:v>1.444</c:v>
                </c:pt>
                <c:pt idx="6">
                  <c:v>1.4589999999999936</c:v>
                </c:pt>
                <c:pt idx="7">
                  <c:v>1.4809999999999937</c:v>
                </c:pt>
                <c:pt idx="8">
                  <c:v>1.5169999999999944</c:v>
                </c:pt>
                <c:pt idx="9">
                  <c:v>1.56</c:v>
                </c:pt>
                <c:pt idx="10">
                  <c:v>1.6180000000000001</c:v>
                </c:pt>
                <c:pt idx="11">
                  <c:v>1.6890000000000001</c:v>
                </c:pt>
                <c:pt idx="12">
                  <c:v>1.7700000000000047</c:v>
                </c:pt>
                <c:pt idx="13">
                  <c:v>1.853</c:v>
                </c:pt>
                <c:pt idx="14">
                  <c:v>1.9429999999999952</c:v>
                </c:pt>
                <c:pt idx="15">
                  <c:v>2.02</c:v>
                </c:pt>
                <c:pt idx="16">
                  <c:v>2.08</c:v>
                </c:pt>
                <c:pt idx="17">
                  <c:v>2.1100000000000003</c:v>
                </c:pt>
                <c:pt idx="18">
                  <c:v>2.12</c:v>
                </c:pt>
                <c:pt idx="19">
                  <c:v>2.1</c:v>
                </c:pt>
                <c:pt idx="20">
                  <c:v>2.0700000000000003</c:v>
                </c:pt>
                <c:pt idx="21">
                  <c:v>2.0099999999999998</c:v>
                </c:pt>
                <c:pt idx="22">
                  <c:v>1.9399999999999906</c:v>
                </c:pt>
                <c:pt idx="23">
                  <c:v>1.8699999999999943</c:v>
                </c:pt>
                <c:pt idx="24">
                  <c:v>1.7800000000000049</c:v>
                </c:pt>
                <c:pt idx="25">
                  <c:v>1.700000000000004</c:v>
                </c:pt>
                <c:pt idx="26">
                  <c:v>1.6199999999999943</c:v>
                </c:pt>
                <c:pt idx="27">
                  <c:v>1.5599999999999925</c:v>
                </c:pt>
                <c:pt idx="28">
                  <c:v>1.51</c:v>
                </c:pt>
                <c:pt idx="29">
                  <c:v>1.46</c:v>
                </c:pt>
                <c:pt idx="30">
                  <c:v>1.43</c:v>
                </c:pt>
                <c:pt idx="31">
                  <c:v>1.42</c:v>
                </c:pt>
                <c:pt idx="32">
                  <c:v>1.4</c:v>
                </c:pt>
                <c:pt idx="33">
                  <c:v>1.4</c:v>
                </c:pt>
                <c:pt idx="34">
                  <c:v>1.4</c:v>
                </c:pt>
                <c:pt idx="35">
                  <c:v>1.41</c:v>
                </c:pt>
                <c:pt idx="36">
                  <c:v>1.42</c:v>
                </c:pt>
              </c:numCache>
            </c:numRef>
          </c:yVal>
          <c:smooth val="1"/>
        </c:ser>
        <c:ser>
          <c:idx val="2"/>
          <c:order val="2"/>
          <c:tx>
            <c:v>53mm</c:v>
          </c:tx>
          <c:spPr>
            <a:ln w="12700">
              <a:solidFill>
                <a:srgbClr val="FFFF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xVal>
            <c:numRef>
              <c:f>Smreka3!$Q$2:$Q$38</c:f>
              <c:numCache>
                <c:formatCode>General</c:formatCode>
                <c:ptCount val="37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  <c:pt idx="25">
                  <c:v>125</c:v>
                </c:pt>
                <c:pt idx="26">
                  <c:v>130</c:v>
                </c:pt>
                <c:pt idx="27">
                  <c:v>135</c:v>
                </c:pt>
                <c:pt idx="28">
                  <c:v>140</c:v>
                </c:pt>
                <c:pt idx="29">
                  <c:v>145</c:v>
                </c:pt>
                <c:pt idx="30">
                  <c:v>150</c:v>
                </c:pt>
                <c:pt idx="31">
                  <c:v>155</c:v>
                </c:pt>
                <c:pt idx="32">
                  <c:v>160</c:v>
                </c:pt>
                <c:pt idx="33">
                  <c:v>165</c:v>
                </c:pt>
                <c:pt idx="34">
                  <c:v>170</c:v>
                </c:pt>
                <c:pt idx="35">
                  <c:v>175</c:v>
                </c:pt>
                <c:pt idx="36">
                  <c:v>180</c:v>
                </c:pt>
              </c:numCache>
            </c:numRef>
          </c:xVal>
          <c:yVal>
            <c:numRef>
              <c:f>Smreka3!$T$2:$T$38</c:f>
              <c:numCache>
                <c:formatCode>General</c:formatCode>
                <c:ptCount val="37"/>
                <c:pt idx="0">
                  <c:v>0.92300000000000004</c:v>
                </c:pt>
                <c:pt idx="1">
                  <c:v>0.91700000000000004</c:v>
                </c:pt>
                <c:pt idx="2">
                  <c:v>0.89700000000000224</c:v>
                </c:pt>
                <c:pt idx="3">
                  <c:v>0.86200000000000065</c:v>
                </c:pt>
                <c:pt idx="4">
                  <c:v>0.82000000000000062</c:v>
                </c:pt>
                <c:pt idx="5">
                  <c:v>0.78200000000000003</c:v>
                </c:pt>
                <c:pt idx="6">
                  <c:v>0.75600000000000289</c:v>
                </c:pt>
                <c:pt idx="7">
                  <c:v>0.75200000000000289</c:v>
                </c:pt>
                <c:pt idx="8">
                  <c:v>0.77300000000000069</c:v>
                </c:pt>
                <c:pt idx="9">
                  <c:v>0.82900000000000063</c:v>
                </c:pt>
                <c:pt idx="10">
                  <c:v>0.90300000000000002</c:v>
                </c:pt>
                <c:pt idx="11">
                  <c:v>1.0169999999999944</c:v>
                </c:pt>
                <c:pt idx="12">
                  <c:v>1.141</c:v>
                </c:pt>
                <c:pt idx="13">
                  <c:v>1.2569999999999943</c:v>
                </c:pt>
                <c:pt idx="14">
                  <c:v>1.3580000000000001</c:v>
                </c:pt>
                <c:pt idx="15">
                  <c:v>1.4549999999999936</c:v>
                </c:pt>
                <c:pt idx="16">
                  <c:v>1.5309999999999944</c:v>
                </c:pt>
                <c:pt idx="17">
                  <c:v>1.5820000000000001</c:v>
                </c:pt>
                <c:pt idx="18">
                  <c:v>1.6020000000000001</c:v>
                </c:pt>
                <c:pt idx="19">
                  <c:v>1.5960000000000001</c:v>
                </c:pt>
                <c:pt idx="20">
                  <c:v>1.5640000000000001</c:v>
                </c:pt>
                <c:pt idx="21">
                  <c:v>1.494</c:v>
                </c:pt>
                <c:pt idx="22">
                  <c:v>1.4109999999999927</c:v>
                </c:pt>
                <c:pt idx="23">
                  <c:v>1.31</c:v>
                </c:pt>
                <c:pt idx="24">
                  <c:v>1.1980000000000051</c:v>
                </c:pt>
                <c:pt idx="25">
                  <c:v>1.07</c:v>
                </c:pt>
                <c:pt idx="26">
                  <c:v>0.95200000000000062</c:v>
                </c:pt>
                <c:pt idx="27">
                  <c:v>0.86100000000000065</c:v>
                </c:pt>
                <c:pt idx="28">
                  <c:v>0.78600000000000003</c:v>
                </c:pt>
                <c:pt idx="29">
                  <c:v>0.74400000000000255</c:v>
                </c:pt>
                <c:pt idx="30">
                  <c:v>0.73600000000000065</c:v>
                </c:pt>
                <c:pt idx="31">
                  <c:v>0.75800000000000289</c:v>
                </c:pt>
                <c:pt idx="32">
                  <c:v>0.79100000000000004</c:v>
                </c:pt>
                <c:pt idx="33">
                  <c:v>0.83100000000000063</c:v>
                </c:pt>
                <c:pt idx="34">
                  <c:v>0.87400000000000255</c:v>
                </c:pt>
                <c:pt idx="35">
                  <c:v>0.90100000000000002</c:v>
                </c:pt>
                <c:pt idx="36">
                  <c:v>0.91400000000000003</c:v>
                </c:pt>
              </c:numCache>
            </c:numRef>
          </c:yVal>
          <c:smooth val="1"/>
        </c:ser>
        <c:ser>
          <c:idx val="3"/>
          <c:order val="3"/>
          <c:tx>
            <c:v>46mm</c:v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x"/>
            <c:size val="5"/>
            <c:spPr>
              <a:noFill/>
              <a:ln>
                <a:solidFill>
                  <a:srgbClr val="00FFFF"/>
                </a:solidFill>
                <a:prstDash val="solid"/>
              </a:ln>
            </c:spPr>
          </c:marker>
          <c:xVal>
            <c:numRef>
              <c:f>Smreka3!$Q$2:$Q$38</c:f>
              <c:numCache>
                <c:formatCode>General</c:formatCode>
                <c:ptCount val="37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  <c:pt idx="25">
                  <c:v>125</c:v>
                </c:pt>
                <c:pt idx="26">
                  <c:v>130</c:v>
                </c:pt>
                <c:pt idx="27">
                  <c:v>135</c:v>
                </c:pt>
                <c:pt idx="28">
                  <c:v>140</c:v>
                </c:pt>
                <c:pt idx="29">
                  <c:v>145</c:v>
                </c:pt>
                <c:pt idx="30">
                  <c:v>150</c:v>
                </c:pt>
                <c:pt idx="31">
                  <c:v>155</c:v>
                </c:pt>
                <c:pt idx="32">
                  <c:v>160</c:v>
                </c:pt>
                <c:pt idx="33">
                  <c:v>165</c:v>
                </c:pt>
                <c:pt idx="34">
                  <c:v>170</c:v>
                </c:pt>
                <c:pt idx="35">
                  <c:v>175</c:v>
                </c:pt>
                <c:pt idx="36">
                  <c:v>180</c:v>
                </c:pt>
              </c:numCache>
            </c:numRef>
          </c:xVal>
          <c:yVal>
            <c:numRef>
              <c:f>Smreka3!$U$2:$U$38</c:f>
              <c:numCache>
                <c:formatCode>General</c:formatCode>
                <c:ptCount val="37"/>
                <c:pt idx="0">
                  <c:v>1.1120000000000001</c:v>
                </c:pt>
                <c:pt idx="1">
                  <c:v>1.1080000000000001</c:v>
                </c:pt>
                <c:pt idx="2">
                  <c:v>1.0860000000000001</c:v>
                </c:pt>
                <c:pt idx="3">
                  <c:v>1.0549999999999948</c:v>
                </c:pt>
                <c:pt idx="4">
                  <c:v>1.02</c:v>
                </c:pt>
                <c:pt idx="5">
                  <c:v>0.99099999999999999</c:v>
                </c:pt>
                <c:pt idx="6">
                  <c:v>0.97600000000000053</c:v>
                </c:pt>
                <c:pt idx="7">
                  <c:v>0.98399999999999999</c:v>
                </c:pt>
                <c:pt idx="8">
                  <c:v>1.022</c:v>
                </c:pt>
                <c:pt idx="9">
                  <c:v>1.091</c:v>
                </c:pt>
                <c:pt idx="10">
                  <c:v>1.175</c:v>
                </c:pt>
                <c:pt idx="11">
                  <c:v>1.2789999999999944</c:v>
                </c:pt>
                <c:pt idx="12">
                  <c:v>1.383</c:v>
                </c:pt>
                <c:pt idx="13">
                  <c:v>1.4969999999999946</c:v>
                </c:pt>
                <c:pt idx="14">
                  <c:v>1.593</c:v>
                </c:pt>
                <c:pt idx="15">
                  <c:v>1.680000000000005</c:v>
                </c:pt>
                <c:pt idx="16">
                  <c:v>1.740999999999999</c:v>
                </c:pt>
                <c:pt idx="17">
                  <c:v>1.7869999999999988</c:v>
                </c:pt>
                <c:pt idx="18">
                  <c:v>1.8029999999999948</c:v>
                </c:pt>
                <c:pt idx="19">
                  <c:v>1.7860000000000049</c:v>
                </c:pt>
                <c:pt idx="20">
                  <c:v>1.746999999999999</c:v>
                </c:pt>
                <c:pt idx="21">
                  <c:v>1.6679999999999948</c:v>
                </c:pt>
                <c:pt idx="22">
                  <c:v>1.569</c:v>
                </c:pt>
                <c:pt idx="23">
                  <c:v>1.4609999999999936</c:v>
                </c:pt>
                <c:pt idx="24">
                  <c:v>1.353</c:v>
                </c:pt>
                <c:pt idx="25">
                  <c:v>1.2389999999999939</c:v>
                </c:pt>
                <c:pt idx="26">
                  <c:v>1.1519999999999944</c:v>
                </c:pt>
                <c:pt idx="27">
                  <c:v>1.073</c:v>
                </c:pt>
                <c:pt idx="28">
                  <c:v>1.02</c:v>
                </c:pt>
                <c:pt idx="29">
                  <c:v>0.99099999999999999</c:v>
                </c:pt>
                <c:pt idx="30">
                  <c:v>0.98899999999999999</c:v>
                </c:pt>
                <c:pt idx="31">
                  <c:v>1.0049999999999943</c:v>
                </c:pt>
                <c:pt idx="32">
                  <c:v>1.036</c:v>
                </c:pt>
                <c:pt idx="33">
                  <c:v>1.069</c:v>
                </c:pt>
                <c:pt idx="34">
                  <c:v>1.095</c:v>
                </c:pt>
                <c:pt idx="35">
                  <c:v>1.113</c:v>
                </c:pt>
                <c:pt idx="36">
                  <c:v>1.1200000000000001</c:v>
                </c:pt>
              </c:numCache>
            </c:numRef>
          </c:yVal>
          <c:smooth val="1"/>
        </c:ser>
        <c:axId val="94979584"/>
        <c:axId val="94981120"/>
      </c:scatterChart>
      <c:valAx>
        <c:axId val="94979584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0" i="0" u="none" strike="noStrike" baseline="0">
                <a:solidFill>
                  <a:srgbClr val="000000"/>
                </a:solidFill>
                <a:latin typeface="Arial CE"/>
                <a:ea typeface="Arial CE"/>
                <a:cs typeface="Arial CE"/>
              </a:defRPr>
            </a:pPr>
            <a:endParaRPr lang="sl-SI"/>
          </a:p>
        </c:txPr>
        <c:crossAx val="94981120"/>
        <c:crosses val="autoZero"/>
        <c:crossBetween val="midCat"/>
      </c:valAx>
      <c:valAx>
        <c:axId val="94981120"/>
        <c:scaling>
          <c:orientation val="minMax"/>
          <c:min val="0.70000000000000062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0" i="0" u="none" strike="noStrike" baseline="0">
                <a:solidFill>
                  <a:srgbClr val="000000"/>
                </a:solidFill>
                <a:latin typeface="Arial CE"/>
                <a:ea typeface="Arial CE"/>
                <a:cs typeface="Arial CE"/>
              </a:defRPr>
            </a:pPr>
            <a:endParaRPr lang="sl-SI"/>
          </a:p>
        </c:txPr>
        <c:crossAx val="94979584"/>
        <c:crosses val="autoZero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5511549621105065"/>
          <c:y val="0.3369510657996051"/>
          <c:w val="0.13391431355758077"/>
          <c:h val="0.26556312813019373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55" b="0" i="0" u="none" strike="noStrike" baseline="0">
              <a:solidFill>
                <a:srgbClr val="000000"/>
              </a:solidFill>
              <a:latin typeface="Arial CE"/>
              <a:ea typeface="Arial CE"/>
              <a:cs typeface="Arial CE"/>
            </a:defRPr>
          </a:pPr>
          <a:endParaRPr lang="sl-SI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 CE"/>
          <a:ea typeface="Arial CE"/>
          <a:cs typeface="Arial CE"/>
        </a:defRPr>
      </a:pPr>
      <a:endParaRPr lang="sl-SI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sl-SI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686398973741863"/>
          <c:y val="0.11111154169589255"/>
          <c:w val="0.86045427013930964"/>
          <c:h val="0.70899679206765831"/>
        </c:manualLayout>
      </c:layout>
      <c:barChart>
        <c:barDir val="col"/>
        <c:grouping val="clustered"/>
        <c:ser>
          <c:idx val="0"/>
          <c:order val="0"/>
          <c:tx>
            <c:strRef>
              <c:f>List1!$B$4</c:f>
              <c:strCache>
                <c:ptCount val="1"/>
                <c:pt idx="0">
                  <c:v>delež [%]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List1!$A$5:$A$7</c:f>
              <c:strCache>
                <c:ptCount val="3"/>
                <c:pt idx="0">
                  <c:v>a lot</c:v>
                </c:pt>
                <c:pt idx="1">
                  <c:v>something</c:v>
                </c:pt>
                <c:pt idx="2">
                  <c:v>nothing</c:v>
                </c:pt>
              </c:strCache>
            </c:strRef>
          </c:cat>
          <c:val>
            <c:numRef>
              <c:f>List1!$B$5:$B$7</c:f>
              <c:numCache>
                <c:formatCode>General</c:formatCode>
                <c:ptCount val="3"/>
                <c:pt idx="0">
                  <c:v>3</c:v>
                </c:pt>
                <c:pt idx="1">
                  <c:v>39.4</c:v>
                </c:pt>
                <c:pt idx="2">
                  <c:v>57.6</c:v>
                </c:pt>
              </c:numCache>
            </c:numRef>
          </c:val>
        </c:ser>
        <c:axId val="118432128"/>
        <c:axId val="118433664"/>
      </c:barChart>
      <c:catAx>
        <c:axId val="118432128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118433664"/>
        <c:crosses val="autoZero"/>
        <c:auto val="1"/>
        <c:lblAlgn val="ctr"/>
        <c:lblOffset val="100"/>
        <c:tickLblSkip val="1"/>
        <c:tickMarkSkip val="1"/>
      </c:catAx>
      <c:valAx>
        <c:axId val="118433664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l-SI"/>
                  <a:t>percentage of students</a:t>
                </a:r>
              </a:p>
            </c:rich>
          </c:tx>
          <c:layout>
            <c:manualLayout>
              <c:xMode val="edge"/>
              <c:yMode val="edge"/>
              <c:x val="2.3668639053254437E-2"/>
              <c:y val="8.3333847974885508E-2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118432128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sl-SI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6638194584651278"/>
          <c:y val="0.13064361191162338"/>
          <c:w val="0.65299254305646215"/>
          <c:h val="0.6887608069164266"/>
        </c:manualLayout>
      </c:layout>
      <c:scatterChart>
        <c:scatterStyle val="lineMarker"/>
        <c:ser>
          <c:idx val="0"/>
          <c:order val="0"/>
          <c:tx>
            <c:strRef>
              <c:f>List1!$D$101</c:f>
              <c:strCache>
                <c:ptCount val="1"/>
                <c:pt idx="0">
                  <c:v>Pretest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List1!$F$103:$F$115</c:f>
              <c:numCache>
                <c:formatCode>General</c:formatCode>
                <c:ptCount val="13"/>
                <c:pt idx="0">
                  <c:v>7.6923076923076925</c:v>
                </c:pt>
                <c:pt idx="1">
                  <c:v>15.384615384615385</c:v>
                </c:pt>
                <c:pt idx="2">
                  <c:v>23.076923076923055</c:v>
                </c:pt>
                <c:pt idx="3">
                  <c:v>30.76923076923077</c:v>
                </c:pt>
                <c:pt idx="4">
                  <c:v>38.461538461538446</c:v>
                </c:pt>
                <c:pt idx="5">
                  <c:v>46.153846153846033</c:v>
                </c:pt>
                <c:pt idx="6">
                  <c:v>53.846153846153911</c:v>
                </c:pt>
                <c:pt idx="7">
                  <c:v>61.53846153846154</c:v>
                </c:pt>
                <c:pt idx="8">
                  <c:v>69.230769230769212</c:v>
                </c:pt>
                <c:pt idx="9">
                  <c:v>76.923076923076849</c:v>
                </c:pt>
                <c:pt idx="10">
                  <c:v>84.615384615384528</c:v>
                </c:pt>
                <c:pt idx="11">
                  <c:v>92.307692307692278</c:v>
                </c:pt>
                <c:pt idx="12">
                  <c:v>100</c:v>
                </c:pt>
              </c:numCache>
            </c:numRef>
          </c:xVal>
          <c:yVal>
            <c:numRef>
              <c:f>List1!$E$103:$E$115</c:f>
              <c:numCache>
                <c:formatCode>#,#00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7.5757575757575761</c:v>
                </c:pt>
                <c:pt idx="3">
                  <c:v>22.72727272727273</c:v>
                </c:pt>
                <c:pt idx="4">
                  <c:v>28.787878787878814</c:v>
                </c:pt>
                <c:pt idx="5">
                  <c:v>31.818181818181817</c:v>
                </c:pt>
                <c:pt idx="6">
                  <c:v>4.5454545454545459</c:v>
                </c:pt>
                <c:pt idx="7">
                  <c:v>3.0303030303030303</c:v>
                </c:pt>
                <c:pt idx="8">
                  <c:v>1.5151515151515151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yVal>
        </c:ser>
        <c:ser>
          <c:idx val="1"/>
          <c:order val="1"/>
          <c:tx>
            <c:strRef>
              <c:f>List1!$I$101</c:f>
              <c:strCache>
                <c:ptCount val="1"/>
                <c:pt idx="0">
                  <c:v>Test 1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List1!$K$103:$K$115</c:f>
              <c:numCache>
                <c:formatCode>General</c:formatCode>
                <c:ptCount val="13"/>
                <c:pt idx="0">
                  <c:v>7.6923076923076925</c:v>
                </c:pt>
                <c:pt idx="1">
                  <c:v>15.384615384615385</c:v>
                </c:pt>
                <c:pt idx="2">
                  <c:v>23.076923076923055</c:v>
                </c:pt>
                <c:pt idx="3">
                  <c:v>30.76923076923077</c:v>
                </c:pt>
                <c:pt idx="4">
                  <c:v>38.461538461538446</c:v>
                </c:pt>
                <c:pt idx="5">
                  <c:v>46.153846153846033</c:v>
                </c:pt>
                <c:pt idx="6">
                  <c:v>53.846153846153911</c:v>
                </c:pt>
                <c:pt idx="7">
                  <c:v>61.53846153846154</c:v>
                </c:pt>
                <c:pt idx="8">
                  <c:v>69.230769230769212</c:v>
                </c:pt>
                <c:pt idx="9">
                  <c:v>76.923076923076849</c:v>
                </c:pt>
                <c:pt idx="10">
                  <c:v>84.615384615384528</c:v>
                </c:pt>
                <c:pt idx="11">
                  <c:v>92.307692307692278</c:v>
                </c:pt>
                <c:pt idx="12">
                  <c:v>100</c:v>
                </c:pt>
              </c:numCache>
            </c:numRef>
          </c:xVal>
          <c:yVal>
            <c:numRef>
              <c:f>List1!$J$103:$J$115</c:f>
              <c:numCache>
                <c:formatCode>#,#00</c:formatCode>
                <c:ptCount val="13"/>
                <c:pt idx="0">
                  <c:v>0</c:v>
                </c:pt>
                <c:pt idx="1">
                  <c:v>1.5151515151515151</c:v>
                </c:pt>
                <c:pt idx="2">
                  <c:v>1.5151515151515151</c:v>
                </c:pt>
                <c:pt idx="3">
                  <c:v>3.0303030303030303</c:v>
                </c:pt>
                <c:pt idx="4">
                  <c:v>4.5454545454545459</c:v>
                </c:pt>
                <c:pt idx="5">
                  <c:v>15.151515151515149</c:v>
                </c:pt>
                <c:pt idx="6">
                  <c:v>22.72727272727273</c:v>
                </c:pt>
                <c:pt idx="7">
                  <c:v>22.72727272727273</c:v>
                </c:pt>
                <c:pt idx="8">
                  <c:v>22.72727272727273</c:v>
                </c:pt>
                <c:pt idx="9">
                  <c:v>3.0303030303030303</c:v>
                </c:pt>
                <c:pt idx="10">
                  <c:v>16.666666666666664</c:v>
                </c:pt>
                <c:pt idx="11">
                  <c:v>1.5151515151515151</c:v>
                </c:pt>
                <c:pt idx="12">
                  <c:v>0</c:v>
                </c:pt>
              </c:numCache>
            </c:numRef>
          </c:yVal>
        </c:ser>
        <c:ser>
          <c:idx val="2"/>
          <c:order val="2"/>
          <c:tx>
            <c:strRef>
              <c:f>List1!$P$104</c:f>
              <c:strCache>
                <c:ptCount val="1"/>
                <c:pt idx="0">
                  <c:v>Test 2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xVal>
            <c:numRef>
              <c:f>List1!$R$106:$R$116</c:f>
              <c:numCache>
                <c:formatCode>General</c:formatCode>
                <c:ptCount val="11"/>
                <c:pt idx="0">
                  <c:v>9.0909090909091006</c:v>
                </c:pt>
                <c:pt idx="1">
                  <c:v>18.181818181818208</c:v>
                </c:pt>
                <c:pt idx="2">
                  <c:v>27.272727272727202</c:v>
                </c:pt>
                <c:pt idx="3">
                  <c:v>36.363636363636289</c:v>
                </c:pt>
                <c:pt idx="4">
                  <c:v>45.454545454545389</c:v>
                </c:pt>
                <c:pt idx="5">
                  <c:v>54.54545454545454</c:v>
                </c:pt>
                <c:pt idx="6">
                  <c:v>63.636363636363626</c:v>
                </c:pt>
                <c:pt idx="7">
                  <c:v>72.727272727272734</c:v>
                </c:pt>
                <c:pt idx="8">
                  <c:v>81.818181818181642</c:v>
                </c:pt>
                <c:pt idx="9">
                  <c:v>90.909090909090907</c:v>
                </c:pt>
                <c:pt idx="10">
                  <c:v>100</c:v>
                </c:pt>
              </c:numCache>
            </c:numRef>
          </c:xVal>
          <c:yVal>
            <c:numRef>
              <c:f>List1!$Q$106:$Q$116</c:f>
              <c:numCache>
                <c:formatCode>#,#00</c:formatCode>
                <c:ptCount val="11"/>
                <c:pt idx="0">
                  <c:v>1.5151515151515151</c:v>
                </c:pt>
                <c:pt idx="1">
                  <c:v>3.0303030303030303</c:v>
                </c:pt>
                <c:pt idx="2">
                  <c:v>15.151515151515149</c:v>
                </c:pt>
                <c:pt idx="3">
                  <c:v>21.212121212121176</c:v>
                </c:pt>
                <c:pt idx="4">
                  <c:v>22.72727272727273</c:v>
                </c:pt>
                <c:pt idx="5">
                  <c:v>6.0606060606060606</c:v>
                </c:pt>
                <c:pt idx="6">
                  <c:v>16.666666666666664</c:v>
                </c:pt>
                <c:pt idx="7">
                  <c:v>10.606060606060606</c:v>
                </c:pt>
                <c:pt idx="8">
                  <c:v>3.0303030303030303</c:v>
                </c:pt>
                <c:pt idx="9">
                  <c:v>0</c:v>
                </c:pt>
                <c:pt idx="10">
                  <c:v>0</c:v>
                </c:pt>
              </c:numCache>
            </c:numRef>
          </c:yVal>
        </c:ser>
        <c:axId val="120855552"/>
        <c:axId val="120899072"/>
      </c:scatterChart>
      <c:valAx>
        <c:axId val="120855552"/>
        <c:scaling>
          <c:orientation val="minMax"/>
          <c:max val="100"/>
        </c:scaling>
        <c:axPos val="b"/>
        <c:title>
          <c:tx>
            <c:rich>
              <a:bodyPr/>
              <a:lstStyle/>
              <a:p>
                <a:pPr>
                  <a:defRPr lang="en-US" sz="1200" b="1" i="0" u="none" strike="noStrike" baseline="0" noProof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noProof="0"/>
                  <a:t>percentage of points</a:t>
                </a:r>
              </a:p>
            </c:rich>
          </c:tx>
          <c:layout>
            <c:manualLayout>
              <c:xMode val="edge"/>
              <c:yMode val="edge"/>
              <c:x val="0.54814868654238813"/>
              <c:y val="0.93083573487031701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120899072"/>
        <c:crosses val="autoZero"/>
        <c:crossBetween val="midCat"/>
      </c:valAx>
      <c:valAx>
        <c:axId val="120899072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noProof="0" dirty="0" smtClean="0"/>
                  <a:t>percentage of students</a:t>
                </a:r>
                <a:endParaRPr lang="en-US" noProof="0" dirty="0"/>
              </a:p>
            </c:rich>
          </c:tx>
          <c:layout>
            <c:manualLayout>
              <c:xMode val="edge"/>
              <c:yMode val="edge"/>
              <c:x val="2.7350473007600511E-2"/>
              <c:y val="0.16138328530259374"/>
            </c:manualLayout>
          </c:layout>
          <c:spPr>
            <a:noFill/>
            <a:ln w="25400">
              <a:noFill/>
            </a:ln>
          </c:spPr>
        </c:title>
        <c:numFmt formatCode="#,#0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120855552"/>
        <c:crosses val="autoZero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5641168605049156"/>
          <c:y val="0.3198847262247847"/>
          <c:w val="0.12991474678610257"/>
          <c:h val="0.21037463976945245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sl-SI"/>
        </a:p>
      </c:txPr>
    </c:legend>
    <c:plotVisOnly val="1"/>
    <c:dispBlanksAs val="gap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sl-SI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5593620707050304"/>
          <c:y val="5.9225E-2"/>
          <c:w val="0.72004889975550201"/>
          <c:h val="0.83135488345606101"/>
        </c:manualLayout>
      </c:layout>
      <c:barChart>
        <c:barDir val="col"/>
        <c:grouping val="clustered"/>
        <c:ser>
          <c:idx val="0"/>
          <c:order val="0"/>
          <c:tx>
            <c:strRef>
              <c:f>List1!$A$167</c:f>
              <c:strCache>
                <c:ptCount val="1"/>
                <c:pt idx="0">
                  <c:v>Correct answer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(List1!$B$165;List1!$D$165)</c:f>
              <c:strCache>
                <c:ptCount val="2"/>
                <c:pt idx="0">
                  <c:v>Pretest</c:v>
                </c:pt>
                <c:pt idx="1">
                  <c:v>Test 1</c:v>
                </c:pt>
              </c:strCache>
            </c:strRef>
          </c:cat>
          <c:val>
            <c:numRef>
              <c:f>(List1!$C$167;List1!$E$167)</c:f>
              <c:numCache>
                <c:formatCode>#,#00</c:formatCode>
                <c:ptCount val="2"/>
                <c:pt idx="0">
                  <c:v>83.333333333333258</c:v>
                </c:pt>
                <c:pt idx="1">
                  <c:v>95.454545454545467</c:v>
                </c:pt>
              </c:numCache>
            </c:numRef>
          </c:val>
        </c:ser>
        <c:ser>
          <c:idx val="1"/>
          <c:order val="1"/>
          <c:tx>
            <c:strRef>
              <c:f>List1!$A$168</c:f>
              <c:strCache>
                <c:ptCount val="1"/>
                <c:pt idx="0">
                  <c:v>Incorrect answer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(List1!$B$165;List1!$D$165)</c:f>
              <c:strCache>
                <c:ptCount val="2"/>
                <c:pt idx="0">
                  <c:v>Pretest</c:v>
                </c:pt>
                <c:pt idx="1">
                  <c:v>Test 1</c:v>
                </c:pt>
              </c:strCache>
            </c:strRef>
          </c:cat>
          <c:val>
            <c:numRef>
              <c:f>(List1!$C$168;List1!$E$168)</c:f>
              <c:numCache>
                <c:formatCode>#,#00</c:formatCode>
                <c:ptCount val="2"/>
                <c:pt idx="0">
                  <c:v>6.0606060606060606</c:v>
                </c:pt>
                <c:pt idx="1">
                  <c:v>4.5454545454545459</c:v>
                </c:pt>
              </c:numCache>
            </c:numRef>
          </c:val>
        </c:ser>
        <c:ser>
          <c:idx val="2"/>
          <c:order val="2"/>
          <c:tx>
            <c:strRef>
              <c:f>List1!$A$169</c:f>
              <c:strCache>
                <c:ptCount val="1"/>
                <c:pt idx="0">
                  <c:v>No answer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(List1!$B$165;List1!$D$165)</c:f>
              <c:strCache>
                <c:ptCount val="2"/>
                <c:pt idx="0">
                  <c:v>Pretest</c:v>
                </c:pt>
                <c:pt idx="1">
                  <c:v>Test 1</c:v>
                </c:pt>
              </c:strCache>
            </c:strRef>
          </c:cat>
          <c:val>
            <c:numRef>
              <c:f>(List1!$C$169;List1!$E$169)</c:f>
              <c:numCache>
                <c:formatCode>#,#00</c:formatCode>
                <c:ptCount val="2"/>
                <c:pt idx="0">
                  <c:v>10.606060606060606</c:v>
                </c:pt>
                <c:pt idx="1">
                  <c:v>0</c:v>
                </c:pt>
              </c:numCache>
            </c:numRef>
          </c:val>
        </c:ser>
        <c:axId val="120990336"/>
        <c:axId val="121033088"/>
      </c:barChart>
      <c:catAx>
        <c:axId val="120990336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121033088"/>
        <c:crosses val="autoZero"/>
        <c:auto val="1"/>
        <c:lblAlgn val="ctr"/>
        <c:lblOffset val="100"/>
        <c:tickLblSkip val="1"/>
        <c:tickMarkSkip val="1"/>
      </c:catAx>
      <c:valAx>
        <c:axId val="121033088"/>
        <c:scaling>
          <c:orientation val="minMax"/>
          <c:max val="10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l-SI" dirty="0"/>
                  <a:t> </a:t>
                </a:r>
                <a:r>
                  <a:rPr lang="sl-SI" dirty="0" err="1"/>
                  <a:t>percentage</a:t>
                </a:r>
                <a:r>
                  <a:rPr lang="sl-SI" dirty="0"/>
                  <a:t> </a:t>
                </a:r>
                <a:r>
                  <a:rPr lang="sl-SI" dirty="0" err="1"/>
                  <a:t>of</a:t>
                </a:r>
                <a:r>
                  <a:rPr lang="sl-SI" dirty="0"/>
                  <a:t> </a:t>
                </a:r>
                <a:r>
                  <a:rPr lang="sl-SI" dirty="0" err="1"/>
                  <a:t>students</a:t>
                </a:r>
                <a:r>
                  <a:rPr lang="sl-SI" dirty="0"/>
                  <a:t> </a:t>
                </a:r>
              </a:p>
            </c:rich>
          </c:tx>
          <c:layout>
            <c:manualLayout>
              <c:xMode val="edge"/>
              <c:yMode val="edge"/>
              <c:x val="1.9559902200488997E-2"/>
              <c:y val="0.3277914726217418"/>
            </c:manualLayout>
          </c:layout>
          <c:spPr>
            <a:noFill/>
            <a:ln w="25400">
              <a:noFill/>
            </a:ln>
          </c:spPr>
        </c:title>
        <c:numFmt formatCode="#,#0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120990336"/>
        <c:crosses val="autoZero"/>
        <c:crossBetween val="between"/>
        <c:majorUnit val="2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sl-SI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4556111480774844"/>
          <c:y val="5.9225E-2"/>
          <c:w val="0.72004889975550201"/>
          <c:h val="0.83135488345606101"/>
        </c:manualLayout>
      </c:layout>
      <c:barChart>
        <c:barDir val="col"/>
        <c:grouping val="clustered"/>
        <c:ser>
          <c:idx val="0"/>
          <c:order val="0"/>
          <c:tx>
            <c:strRef>
              <c:f>List1!$A$68</c:f>
              <c:strCache>
                <c:ptCount val="1"/>
                <c:pt idx="0">
                  <c:v>Correct answer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(List1!$B$66;List1!$D$66;List1!$F$66)</c:f>
              <c:strCache>
                <c:ptCount val="3"/>
                <c:pt idx="0">
                  <c:v>Chemistry worksheet</c:v>
                </c:pt>
                <c:pt idx="1">
                  <c:v>Test 1</c:v>
                </c:pt>
                <c:pt idx="2">
                  <c:v>Test 2</c:v>
                </c:pt>
              </c:strCache>
            </c:strRef>
          </c:cat>
          <c:val>
            <c:numRef>
              <c:f>(List1!$C$68;List1!$E$68;List1!$G$68)</c:f>
              <c:numCache>
                <c:formatCode>#,#00</c:formatCode>
                <c:ptCount val="3"/>
                <c:pt idx="0">
                  <c:v>45.454545454545389</c:v>
                </c:pt>
                <c:pt idx="1">
                  <c:v>86.363636363636289</c:v>
                </c:pt>
                <c:pt idx="2">
                  <c:v>74.242424242424249</c:v>
                </c:pt>
              </c:numCache>
            </c:numRef>
          </c:val>
        </c:ser>
        <c:ser>
          <c:idx val="1"/>
          <c:order val="1"/>
          <c:tx>
            <c:strRef>
              <c:f>List1!$A$69</c:f>
              <c:strCache>
                <c:ptCount val="1"/>
                <c:pt idx="0">
                  <c:v>Incorrect answer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(List1!$B$66;List1!$D$66;List1!$F$66)</c:f>
              <c:strCache>
                <c:ptCount val="3"/>
                <c:pt idx="0">
                  <c:v>Chemistry worksheet</c:v>
                </c:pt>
                <c:pt idx="1">
                  <c:v>Test 1</c:v>
                </c:pt>
                <c:pt idx="2">
                  <c:v>Test 2</c:v>
                </c:pt>
              </c:strCache>
            </c:strRef>
          </c:cat>
          <c:val>
            <c:numRef>
              <c:f>(List1!$C$69;List1!$E$69;List1!$G$69)</c:f>
              <c:numCache>
                <c:formatCode>#,#00</c:formatCode>
                <c:ptCount val="3"/>
                <c:pt idx="0">
                  <c:v>54.54545454545454</c:v>
                </c:pt>
                <c:pt idx="1">
                  <c:v>12.121212121212102</c:v>
                </c:pt>
                <c:pt idx="2">
                  <c:v>13.636363636363635</c:v>
                </c:pt>
              </c:numCache>
            </c:numRef>
          </c:val>
        </c:ser>
        <c:ser>
          <c:idx val="2"/>
          <c:order val="2"/>
          <c:tx>
            <c:strRef>
              <c:f>List1!$A$70</c:f>
              <c:strCache>
                <c:ptCount val="1"/>
                <c:pt idx="0">
                  <c:v>No answer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(List1!$B$66;List1!$D$66;List1!$F$66)</c:f>
              <c:strCache>
                <c:ptCount val="3"/>
                <c:pt idx="0">
                  <c:v>Chemistry worksheet</c:v>
                </c:pt>
                <c:pt idx="1">
                  <c:v>Test 1</c:v>
                </c:pt>
                <c:pt idx="2">
                  <c:v>Test 2</c:v>
                </c:pt>
              </c:strCache>
            </c:strRef>
          </c:cat>
          <c:val>
            <c:numRef>
              <c:f>(List1!$C$70;List1!$E$70;List1!$G$70)</c:f>
              <c:numCache>
                <c:formatCode>#,#00</c:formatCode>
                <c:ptCount val="3"/>
                <c:pt idx="0">
                  <c:v>0</c:v>
                </c:pt>
                <c:pt idx="1">
                  <c:v>1.5151515151515151</c:v>
                </c:pt>
                <c:pt idx="2">
                  <c:v>12.121212121212102</c:v>
                </c:pt>
              </c:numCache>
            </c:numRef>
          </c:val>
        </c:ser>
        <c:axId val="121108736"/>
        <c:axId val="121147392"/>
      </c:barChart>
      <c:catAx>
        <c:axId val="121108736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121147392"/>
        <c:crosses val="autoZero"/>
        <c:auto val="1"/>
        <c:lblAlgn val="ctr"/>
        <c:lblOffset val="100"/>
        <c:tickLblSkip val="1"/>
        <c:tickMarkSkip val="1"/>
      </c:catAx>
      <c:valAx>
        <c:axId val="121147392"/>
        <c:scaling>
          <c:orientation val="minMax"/>
          <c:max val="10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l-SI"/>
                  <a:t>percentage of students </a:t>
                </a:r>
              </a:p>
            </c:rich>
          </c:tx>
          <c:layout>
            <c:manualLayout>
              <c:xMode val="edge"/>
              <c:yMode val="edge"/>
              <c:x val="1.9559902200488997E-2"/>
              <c:y val="0.3277914726217418"/>
            </c:manualLayout>
          </c:layout>
          <c:spPr>
            <a:noFill/>
            <a:ln w="25400">
              <a:noFill/>
            </a:ln>
          </c:spPr>
        </c:title>
        <c:numFmt formatCode="#,#0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121108736"/>
        <c:crosses val="autoZero"/>
        <c:crossBetween val="between"/>
        <c:majorUnit val="2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sl-SI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0146699266503667"/>
          <c:y val="0.15043547110055441"/>
          <c:w val="0.65810920945395335"/>
          <c:h val="0.7426771653543307"/>
        </c:manualLayout>
      </c:layout>
      <c:barChart>
        <c:barDir val="col"/>
        <c:grouping val="clustered"/>
        <c:ser>
          <c:idx val="0"/>
          <c:order val="0"/>
          <c:tx>
            <c:strRef>
              <c:f>List1!$A$43</c:f>
              <c:strCache>
                <c:ptCount val="1"/>
                <c:pt idx="0">
                  <c:v>Correct answer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(List1!$B$41;List1!$D$41)</c:f>
              <c:strCache>
                <c:ptCount val="2"/>
                <c:pt idx="0">
                  <c:v>Pretest</c:v>
                </c:pt>
                <c:pt idx="1">
                  <c:v>Chemistry worksheet </c:v>
                </c:pt>
              </c:strCache>
            </c:strRef>
          </c:cat>
          <c:val>
            <c:numRef>
              <c:f>(List1!$C$43;List1!$E$43)</c:f>
              <c:numCache>
                <c:formatCode>#,#00</c:formatCode>
                <c:ptCount val="2"/>
                <c:pt idx="0">
                  <c:v>69.696969696969703</c:v>
                </c:pt>
                <c:pt idx="1">
                  <c:v>96.969696969696997</c:v>
                </c:pt>
              </c:numCache>
            </c:numRef>
          </c:val>
        </c:ser>
        <c:ser>
          <c:idx val="1"/>
          <c:order val="1"/>
          <c:tx>
            <c:strRef>
              <c:f>List1!$A$44</c:f>
              <c:strCache>
                <c:ptCount val="1"/>
                <c:pt idx="0">
                  <c:v>Incorrect answer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(List1!$B$41;List1!$D$41)</c:f>
              <c:strCache>
                <c:ptCount val="2"/>
                <c:pt idx="0">
                  <c:v>Pretest</c:v>
                </c:pt>
                <c:pt idx="1">
                  <c:v>Chemistry worksheet </c:v>
                </c:pt>
              </c:strCache>
            </c:strRef>
          </c:cat>
          <c:val>
            <c:numRef>
              <c:f>(List1!$C$44;List1!$E$44)</c:f>
              <c:numCache>
                <c:formatCode>#,#00</c:formatCode>
                <c:ptCount val="2"/>
                <c:pt idx="0">
                  <c:v>30.303030303030287</c:v>
                </c:pt>
                <c:pt idx="1">
                  <c:v>1.5151515151515151</c:v>
                </c:pt>
              </c:numCache>
            </c:numRef>
          </c:val>
        </c:ser>
        <c:ser>
          <c:idx val="2"/>
          <c:order val="2"/>
          <c:tx>
            <c:strRef>
              <c:f>List1!$A$45</c:f>
              <c:strCache>
                <c:ptCount val="1"/>
                <c:pt idx="0">
                  <c:v>No answer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(List1!$B$41;List1!$D$41)</c:f>
              <c:strCache>
                <c:ptCount val="2"/>
                <c:pt idx="0">
                  <c:v>Pretest</c:v>
                </c:pt>
                <c:pt idx="1">
                  <c:v>Chemistry worksheet </c:v>
                </c:pt>
              </c:strCache>
            </c:strRef>
          </c:cat>
          <c:val>
            <c:numRef>
              <c:f>(List1!$C$45;List1!$E$45)</c:f>
              <c:numCache>
                <c:formatCode>#,#00</c:formatCode>
                <c:ptCount val="2"/>
                <c:pt idx="0">
                  <c:v>0</c:v>
                </c:pt>
                <c:pt idx="1">
                  <c:v>1.5151515151515151</c:v>
                </c:pt>
              </c:numCache>
            </c:numRef>
          </c:val>
        </c:ser>
        <c:axId val="121168640"/>
        <c:axId val="121170176"/>
      </c:barChart>
      <c:catAx>
        <c:axId val="121168640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121170176"/>
        <c:crosses val="autoZero"/>
        <c:auto val="1"/>
        <c:lblAlgn val="ctr"/>
        <c:lblOffset val="100"/>
        <c:tickLblSkip val="1"/>
        <c:tickMarkSkip val="1"/>
      </c:catAx>
      <c:valAx>
        <c:axId val="121170176"/>
        <c:scaling>
          <c:orientation val="minMax"/>
          <c:max val="10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l-SI" sz="1000" b="1" i="0" baseline="0" dirty="0" err="1">
                    <a:effectLst/>
                  </a:rPr>
                  <a:t>percentage</a:t>
                </a:r>
                <a:r>
                  <a:rPr lang="sl-SI" sz="1000" b="1" i="0" baseline="0" dirty="0">
                    <a:effectLst/>
                  </a:rPr>
                  <a:t> </a:t>
                </a:r>
                <a:r>
                  <a:rPr lang="sl-SI" sz="1000" b="1" i="0" baseline="0" dirty="0" err="1">
                    <a:effectLst/>
                  </a:rPr>
                  <a:t>of</a:t>
                </a:r>
                <a:r>
                  <a:rPr lang="sl-SI" sz="1000" b="1" i="0" baseline="0" dirty="0">
                    <a:effectLst/>
                  </a:rPr>
                  <a:t> </a:t>
                </a:r>
                <a:r>
                  <a:rPr lang="sl-SI" sz="1000" b="1" i="0" baseline="0" dirty="0" err="1">
                    <a:effectLst/>
                  </a:rPr>
                  <a:t>students</a:t>
                </a:r>
                <a:r>
                  <a:rPr lang="sl-SI" sz="1000" b="1" i="0" baseline="0" dirty="0">
                    <a:effectLst/>
                  </a:rPr>
                  <a:t> </a:t>
                </a:r>
                <a:endParaRPr lang="sl-SI" sz="1000" baseline="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8.7248420587475294E-3"/>
              <c:y val="0.23885674603174603"/>
            </c:manualLayout>
          </c:layout>
          <c:spPr>
            <a:noFill/>
            <a:ln w="25400">
              <a:noFill/>
            </a:ln>
          </c:spPr>
        </c:title>
        <c:numFmt formatCode="#,#0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121168640"/>
        <c:crosses val="autoZero"/>
        <c:crossBetween val="between"/>
        <c:majorUnit val="2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8606356968215085"/>
          <c:y val="0.40142567689727676"/>
          <c:w val="0.1927465362673188"/>
          <c:h val="0.21219344019052283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sl-SI"/>
        </a:p>
      </c:txPr>
    </c:legend>
    <c:plotVisOnly val="1"/>
    <c:dispBlanksAs val="gap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sl-SI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6938792389581064"/>
          <c:y val="0.12206628734910217"/>
          <c:w val="0.55714341233200448"/>
          <c:h val="0.66666972321432738"/>
        </c:manualLayout>
      </c:layout>
      <c:barChart>
        <c:barDir val="col"/>
        <c:grouping val="clustered"/>
        <c:ser>
          <c:idx val="0"/>
          <c:order val="0"/>
          <c:tx>
            <c:strRef>
              <c:f>List2!$B$7</c:f>
              <c:strCache>
                <c:ptCount val="1"/>
                <c:pt idx="0">
                  <c:v>Correct anwer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List2!$C$6:$D$6</c:f>
              <c:strCache>
                <c:ptCount val="2"/>
                <c:pt idx="0">
                  <c:v>Test 1</c:v>
                </c:pt>
                <c:pt idx="1">
                  <c:v>Test 2</c:v>
                </c:pt>
              </c:strCache>
            </c:strRef>
          </c:cat>
          <c:val>
            <c:numRef>
              <c:f>List2!$C$7:$D$7</c:f>
              <c:numCache>
                <c:formatCode>#,#00</c:formatCode>
                <c:ptCount val="2"/>
                <c:pt idx="0">
                  <c:v>84.848484848484688</c:v>
                </c:pt>
                <c:pt idx="1">
                  <c:v>62.121212121212125</c:v>
                </c:pt>
              </c:numCache>
            </c:numRef>
          </c:val>
        </c:ser>
        <c:ser>
          <c:idx val="1"/>
          <c:order val="1"/>
          <c:tx>
            <c:strRef>
              <c:f>List2!$B$8</c:f>
              <c:strCache>
                <c:ptCount val="1"/>
                <c:pt idx="0">
                  <c:v>Incorrect answer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List2!$C$6:$D$6</c:f>
              <c:strCache>
                <c:ptCount val="2"/>
                <c:pt idx="0">
                  <c:v>Test 1</c:v>
                </c:pt>
                <c:pt idx="1">
                  <c:v>Test 2</c:v>
                </c:pt>
              </c:strCache>
            </c:strRef>
          </c:cat>
          <c:val>
            <c:numRef>
              <c:f>List2!$C$8:$D$8</c:f>
              <c:numCache>
                <c:formatCode>#,#00</c:formatCode>
                <c:ptCount val="2"/>
                <c:pt idx="0">
                  <c:v>12.121212121212102</c:v>
                </c:pt>
                <c:pt idx="1">
                  <c:v>19.696969696969692</c:v>
                </c:pt>
              </c:numCache>
            </c:numRef>
          </c:val>
        </c:ser>
        <c:ser>
          <c:idx val="2"/>
          <c:order val="2"/>
          <c:tx>
            <c:strRef>
              <c:f>List2!$B$9</c:f>
              <c:strCache>
                <c:ptCount val="1"/>
                <c:pt idx="0">
                  <c:v>No answer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List2!$C$6:$D$6</c:f>
              <c:strCache>
                <c:ptCount val="2"/>
                <c:pt idx="0">
                  <c:v>Test 1</c:v>
                </c:pt>
                <c:pt idx="1">
                  <c:v>Test 2</c:v>
                </c:pt>
              </c:strCache>
            </c:strRef>
          </c:cat>
          <c:val>
            <c:numRef>
              <c:f>List2!$C$9:$D$9</c:f>
              <c:numCache>
                <c:formatCode>#,#00</c:formatCode>
                <c:ptCount val="2"/>
                <c:pt idx="0">
                  <c:v>3.0303030303030303</c:v>
                </c:pt>
                <c:pt idx="1">
                  <c:v>18.181818181818208</c:v>
                </c:pt>
              </c:numCache>
            </c:numRef>
          </c:val>
        </c:ser>
        <c:axId val="121262848"/>
        <c:axId val="121264384"/>
      </c:barChart>
      <c:catAx>
        <c:axId val="121262848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121264384"/>
        <c:crosses val="autoZero"/>
        <c:auto val="1"/>
        <c:lblAlgn val="ctr"/>
        <c:lblOffset val="100"/>
        <c:tickLblSkip val="1"/>
        <c:tickMarkSkip val="1"/>
      </c:catAx>
      <c:valAx>
        <c:axId val="121264384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l-SI"/>
                  <a:t>percentage of students</a:t>
                </a:r>
              </a:p>
            </c:rich>
          </c:tx>
          <c:layout>
            <c:manualLayout>
              <c:xMode val="edge"/>
              <c:yMode val="edge"/>
              <c:x val="3.2653093763047841E-2"/>
              <c:y val="0.10798171573189799"/>
            </c:manualLayout>
          </c:layout>
          <c:spPr>
            <a:noFill/>
            <a:ln w="25400">
              <a:noFill/>
            </a:ln>
          </c:spPr>
        </c:title>
        <c:numFmt formatCode="#,#0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121262848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4898033818990972"/>
          <c:y val="0.30516571837275558"/>
          <c:w val="0.23469411142190641"/>
          <c:h val="0.30047086116702143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sl-SI"/>
        </a:p>
      </c:txPr>
    </c:legend>
    <c:plotVisOnly val="1"/>
    <c:dispBlanksAs val="gap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sl-SI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5510219537447739"/>
          <c:y val="0.12206628734910217"/>
          <c:w val="0.57142914085333707"/>
          <c:h val="0.66666972321432738"/>
        </c:manualLayout>
      </c:layout>
      <c:barChart>
        <c:barDir val="col"/>
        <c:grouping val="clustered"/>
        <c:ser>
          <c:idx val="0"/>
          <c:order val="0"/>
          <c:tx>
            <c:strRef>
              <c:f>List2!$B$11</c:f>
              <c:strCache>
                <c:ptCount val="1"/>
                <c:pt idx="0">
                  <c:v>Correct anwer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List2!$C$6:$D$6</c:f>
              <c:strCache>
                <c:ptCount val="2"/>
                <c:pt idx="0">
                  <c:v>Test 1</c:v>
                </c:pt>
                <c:pt idx="1">
                  <c:v>Test 2</c:v>
                </c:pt>
              </c:strCache>
            </c:strRef>
          </c:cat>
          <c:val>
            <c:numRef>
              <c:f>List2!$C$11:$D$11</c:f>
              <c:numCache>
                <c:formatCode>#,#00</c:formatCode>
                <c:ptCount val="2"/>
                <c:pt idx="0">
                  <c:v>74.242424242424249</c:v>
                </c:pt>
                <c:pt idx="1">
                  <c:v>60.606060606060595</c:v>
                </c:pt>
              </c:numCache>
            </c:numRef>
          </c:val>
        </c:ser>
        <c:ser>
          <c:idx val="1"/>
          <c:order val="1"/>
          <c:tx>
            <c:strRef>
              <c:f>List2!$B$12</c:f>
              <c:strCache>
                <c:ptCount val="1"/>
                <c:pt idx="0">
                  <c:v>Incorrect answer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List2!$C$6:$D$6</c:f>
              <c:strCache>
                <c:ptCount val="2"/>
                <c:pt idx="0">
                  <c:v>Test 1</c:v>
                </c:pt>
                <c:pt idx="1">
                  <c:v>Test 2</c:v>
                </c:pt>
              </c:strCache>
            </c:strRef>
          </c:cat>
          <c:val>
            <c:numRef>
              <c:f>List2!$C$12:$D$12</c:f>
              <c:numCache>
                <c:formatCode>#,#00</c:formatCode>
                <c:ptCount val="2"/>
                <c:pt idx="0">
                  <c:v>24.242424242424196</c:v>
                </c:pt>
                <c:pt idx="1">
                  <c:v>21.212121212121176</c:v>
                </c:pt>
              </c:numCache>
            </c:numRef>
          </c:val>
        </c:ser>
        <c:ser>
          <c:idx val="2"/>
          <c:order val="2"/>
          <c:tx>
            <c:strRef>
              <c:f>List2!$B$13</c:f>
              <c:strCache>
                <c:ptCount val="1"/>
                <c:pt idx="0">
                  <c:v>No answer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List2!$C$6:$D$6</c:f>
              <c:strCache>
                <c:ptCount val="2"/>
                <c:pt idx="0">
                  <c:v>Test 1</c:v>
                </c:pt>
                <c:pt idx="1">
                  <c:v>Test 2</c:v>
                </c:pt>
              </c:strCache>
            </c:strRef>
          </c:cat>
          <c:val>
            <c:numRef>
              <c:f>List2!$C$13:$D$13</c:f>
              <c:numCache>
                <c:formatCode>#,#00</c:formatCode>
                <c:ptCount val="2"/>
                <c:pt idx="0">
                  <c:v>1.5151515151515151</c:v>
                </c:pt>
                <c:pt idx="1">
                  <c:v>18.181818181818208</c:v>
                </c:pt>
              </c:numCache>
            </c:numRef>
          </c:val>
        </c:ser>
        <c:axId val="121298304"/>
        <c:axId val="121345152"/>
      </c:barChart>
      <c:catAx>
        <c:axId val="121298304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121345152"/>
        <c:crosses val="autoZero"/>
        <c:auto val="1"/>
        <c:lblAlgn val="ctr"/>
        <c:lblOffset val="100"/>
        <c:tickLblSkip val="1"/>
        <c:tickMarkSkip val="1"/>
      </c:catAx>
      <c:valAx>
        <c:axId val="121345152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l-SI"/>
                  <a:t>percentage of students</a:t>
                </a:r>
              </a:p>
            </c:rich>
          </c:tx>
          <c:layout>
            <c:manualLayout>
              <c:xMode val="edge"/>
              <c:yMode val="edge"/>
              <c:x val="2.1768707482993241E-2"/>
              <c:y val="0.10798171355341157"/>
            </c:manualLayout>
          </c:layout>
          <c:spPr>
            <a:noFill/>
            <a:ln w="25400">
              <a:noFill/>
            </a:ln>
          </c:spPr>
        </c:title>
        <c:numFmt formatCode="#,#0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121298304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sl-SI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6938792389581064"/>
          <c:y val="0.12206628734910217"/>
          <c:w val="0.55714341233200448"/>
          <c:h val="0.66666972321432738"/>
        </c:manualLayout>
      </c:layout>
      <c:barChart>
        <c:barDir val="col"/>
        <c:grouping val="clustered"/>
        <c:ser>
          <c:idx val="0"/>
          <c:order val="0"/>
          <c:tx>
            <c:strRef>
              <c:f>List2!$B$15</c:f>
              <c:strCache>
                <c:ptCount val="1"/>
                <c:pt idx="0">
                  <c:v>Correct anwer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List2!$C$6:$D$6</c:f>
              <c:strCache>
                <c:ptCount val="2"/>
                <c:pt idx="0">
                  <c:v>Test 1</c:v>
                </c:pt>
                <c:pt idx="1">
                  <c:v>Test 2</c:v>
                </c:pt>
              </c:strCache>
            </c:strRef>
          </c:cat>
          <c:val>
            <c:numRef>
              <c:f>List2!$C$15:$D$15</c:f>
              <c:numCache>
                <c:formatCode>#,#00</c:formatCode>
                <c:ptCount val="2"/>
                <c:pt idx="0">
                  <c:v>10.606060606060606</c:v>
                </c:pt>
                <c:pt idx="1">
                  <c:v>18.181818181818208</c:v>
                </c:pt>
              </c:numCache>
            </c:numRef>
          </c:val>
        </c:ser>
        <c:ser>
          <c:idx val="1"/>
          <c:order val="1"/>
          <c:tx>
            <c:strRef>
              <c:f>List2!$B$16</c:f>
              <c:strCache>
                <c:ptCount val="1"/>
                <c:pt idx="0">
                  <c:v>Incorrect answer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List2!$C$6:$D$6</c:f>
              <c:strCache>
                <c:ptCount val="2"/>
                <c:pt idx="0">
                  <c:v>Test 1</c:v>
                </c:pt>
                <c:pt idx="1">
                  <c:v>Test 2</c:v>
                </c:pt>
              </c:strCache>
            </c:strRef>
          </c:cat>
          <c:val>
            <c:numRef>
              <c:f>List2!$C$16:$D$16</c:f>
              <c:numCache>
                <c:formatCode>#,#00</c:formatCode>
                <c:ptCount val="2"/>
                <c:pt idx="0">
                  <c:v>77.272727272727124</c:v>
                </c:pt>
                <c:pt idx="1">
                  <c:v>57.575757575757535</c:v>
                </c:pt>
              </c:numCache>
            </c:numRef>
          </c:val>
        </c:ser>
        <c:ser>
          <c:idx val="2"/>
          <c:order val="2"/>
          <c:tx>
            <c:strRef>
              <c:f>List2!$B$17</c:f>
              <c:strCache>
                <c:ptCount val="1"/>
                <c:pt idx="0">
                  <c:v>No answer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List2!$C$6:$D$6</c:f>
              <c:strCache>
                <c:ptCount val="2"/>
                <c:pt idx="0">
                  <c:v>Test 1</c:v>
                </c:pt>
                <c:pt idx="1">
                  <c:v>Test 2</c:v>
                </c:pt>
              </c:strCache>
            </c:strRef>
          </c:cat>
          <c:val>
            <c:numRef>
              <c:f>List2!$C$17:$D$17</c:f>
              <c:numCache>
                <c:formatCode>#,#00</c:formatCode>
                <c:ptCount val="2"/>
                <c:pt idx="0">
                  <c:v>12.121212121212102</c:v>
                </c:pt>
                <c:pt idx="1">
                  <c:v>24.242424242424196</c:v>
                </c:pt>
              </c:numCache>
            </c:numRef>
          </c:val>
        </c:ser>
        <c:axId val="121395072"/>
        <c:axId val="121396608"/>
      </c:barChart>
      <c:catAx>
        <c:axId val="121395072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121396608"/>
        <c:crosses val="autoZero"/>
        <c:auto val="1"/>
        <c:lblAlgn val="ctr"/>
        <c:lblOffset val="100"/>
        <c:tickLblSkip val="1"/>
        <c:tickMarkSkip val="1"/>
      </c:catAx>
      <c:valAx>
        <c:axId val="121396608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l-SI"/>
                  <a:t>percentage of students</a:t>
                </a:r>
              </a:p>
            </c:rich>
          </c:tx>
          <c:layout>
            <c:manualLayout>
              <c:xMode val="edge"/>
              <c:yMode val="edge"/>
              <c:x val="3.2653093763047841E-2"/>
              <c:y val="0.10798171573189799"/>
            </c:manualLayout>
          </c:layout>
          <c:spPr>
            <a:noFill/>
            <a:ln w="25400">
              <a:noFill/>
            </a:ln>
          </c:spPr>
        </c:title>
        <c:numFmt formatCode="#,#0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121395072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3EE46-14DE-4981-833A-DE38364C5929}" type="datetimeFigureOut">
              <a:rPr lang="sl-SI" smtClean="0"/>
              <a:pPr/>
              <a:t>20.9.2011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C89B4-EE10-472A-92E3-43B872B69DDE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720D3A-B0F5-4A44-8EF1-B797E7755754}" type="slidenum">
              <a:rPr lang="en-GB"/>
              <a:pPr/>
              <a:t>6</a:t>
            </a:fld>
            <a:endParaRPr lang="en-GB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C89B4-EE10-472A-92E3-43B872B69DDE}" type="slidenum">
              <a:rPr lang="sl-SI" smtClean="0"/>
              <a:pPr/>
              <a:t>15</a:t>
            </a:fld>
            <a:endParaRPr lang="sl-SI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E6DC63-4D7F-4F15-B486-5E97E2452371}" type="slidenum">
              <a:rPr lang="en-US"/>
              <a:pPr/>
              <a:t>19</a:t>
            </a:fld>
            <a:endParaRPr 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C89B4-EE10-472A-92E3-43B872B69DDE}" type="slidenum">
              <a:rPr lang="sl-SI" smtClean="0"/>
              <a:pPr/>
              <a:t>22</a:t>
            </a:fld>
            <a:endParaRPr lang="sl-SI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grada stranske slik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Ograda opomb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l-SI" smtClean="0"/>
          </a:p>
        </p:txBody>
      </p:sp>
      <p:sp>
        <p:nvSpPr>
          <p:cNvPr id="34820" name="Ograda številke diapozitiva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A1BDF17-2D61-4171-9803-B140D05BE7ED}" type="slidenum">
              <a:rPr lang="sl-SI" smtClean="0"/>
              <a:pPr/>
              <a:t>30</a:t>
            </a:fld>
            <a:endParaRPr lang="sl-SI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grada stranske slik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Ograda opomb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l-SI" smtClean="0"/>
          </a:p>
        </p:txBody>
      </p:sp>
      <p:sp>
        <p:nvSpPr>
          <p:cNvPr id="35844" name="Ograda številke diapozitiva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E7D527C-098F-4CAD-B1E4-E821488E94E9}" type="slidenum">
              <a:rPr lang="sl-SI" smtClean="0"/>
              <a:pPr/>
              <a:t>31</a:t>
            </a:fld>
            <a:endParaRPr lang="sl-SI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29ABB1B-C7FB-4620-8848-4DD4E77BA309}" type="slidenum">
              <a:rPr lang="sl-SI" smtClean="0"/>
              <a:pPr/>
              <a:t>32</a:t>
            </a:fld>
            <a:endParaRPr lang="sl-SI" smtClean="0"/>
          </a:p>
        </p:txBody>
      </p:sp>
      <p:sp>
        <p:nvSpPr>
          <p:cNvPr id="4301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/>
          </p:cNvSpPr>
          <p:nvPr>
            <p:ph type="body" idx="1"/>
          </p:nvPr>
        </p:nvSpPr>
        <p:spPr>
          <a:xfrm>
            <a:off x="685480" y="4342450"/>
            <a:ext cx="5487041" cy="4115824"/>
          </a:xfrm>
          <a:noFill/>
        </p:spPr>
        <p:txBody>
          <a:bodyPr lIns="94458" tIns="47229" rIns="94458" bIns="47229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grada stranske slik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Ograda opomb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l-SI" smtClean="0"/>
          </a:p>
        </p:txBody>
      </p:sp>
      <p:sp>
        <p:nvSpPr>
          <p:cNvPr id="45060" name="Ograda številke diapozitiva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C2E16A3-1585-43DA-AC1D-DA206569544E}" type="slidenum">
              <a:rPr lang="sl-SI" smtClean="0"/>
              <a:pPr/>
              <a:t>33</a:t>
            </a:fld>
            <a:endParaRPr lang="sl-SI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Ograda stranske slik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Ograda opomb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l-SI" smtClean="0"/>
          </a:p>
        </p:txBody>
      </p:sp>
      <p:sp>
        <p:nvSpPr>
          <p:cNvPr id="46084" name="Ograda številke diapozitiva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5909382-6B00-4D96-87EE-05E0D7CDFFC4}" type="slidenum">
              <a:rPr lang="sl-SI" smtClean="0"/>
              <a:pPr/>
              <a:t>34</a:t>
            </a:fld>
            <a:endParaRPr lang="sl-SI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Ograda stranske slik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Ograda opomb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l-SI" smtClean="0"/>
          </a:p>
        </p:txBody>
      </p:sp>
      <p:sp>
        <p:nvSpPr>
          <p:cNvPr id="47108" name="Ograda številke diapozitiva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864EB74-46F8-4F9C-A51F-7C382A03EB87}" type="slidenum">
              <a:rPr lang="sl-SI" smtClean="0"/>
              <a:pPr/>
              <a:t>35</a:t>
            </a:fld>
            <a:endParaRPr lang="sl-SI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Ograda stranske slik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Ograda opomb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l-SI" smtClean="0"/>
          </a:p>
        </p:txBody>
      </p:sp>
      <p:sp>
        <p:nvSpPr>
          <p:cNvPr id="48132" name="Ograda številke diapozitiva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E4562B8-FDAC-4300-8AB7-BA68BEBA174D}" type="slidenum">
              <a:rPr lang="sl-SI" smtClean="0"/>
              <a:pPr/>
              <a:t>36</a:t>
            </a:fld>
            <a:endParaRPr lang="sl-SI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D83D61-5143-4A16-B694-1DB2BEC70FFF}" type="slidenum">
              <a:rPr lang="en-GB"/>
              <a:pPr/>
              <a:t>7</a:t>
            </a:fld>
            <a:endParaRPr lang="en-GB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2F609F-D131-49D9-910F-AF4D62B7CCA7}" type="slidenum">
              <a:rPr lang="en-GB"/>
              <a:pPr/>
              <a:t>8</a:t>
            </a:fld>
            <a:endParaRPr lang="en-GB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AFB2C3-FF8B-4854-9A53-18E5B4DBB25F}" type="slidenum">
              <a:rPr lang="en-GB"/>
              <a:pPr/>
              <a:t>9</a:t>
            </a:fld>
            <a:endParaRPr lang="en-GB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F3262B-AC5E-4510-A762-35B11A5DFC32}" type="slidenum">
              <a:rPr lang="en-GB"/>
              <a:pPr/>
              <a:t>10</a:t>
            </a:fld>
            <a:endParaRPr lang="en-GB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2F94E7-5D8B-4208-A35B-F591513ABB9F}" type="slidenum">
              <a:rPr lang="en-GB"/>
              <a:pPr/>
              <a:t>11</a:t>
            </a:fld>
            <a:endParaRPr lang="en-GB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2A6498-91B7-4F13-81C4-BFE5D83B6C5E}" type="slidenum">
              <a:rPr lang="en-GB"/>
              <a:pPr/>
              <a:t>12</a:t>
            </a:fld>
            <a:endParaRPr lang="en-GB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6CECC1-C972-4A84-8FF2-982C1ACD8C83}" type="slidenum">
              <a:rPr lang="en-GB"/>
              <a:pPr/>
              <a:t>13</a:t>
            </a:fld>
            <a:endParaRPr lang="en-GB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E15EA0-F3F6-4ABE-8D98-E153DB7AC1DB}" type="slidenum">
              <a:rPr lang="en-GB"/>
              <a:pPr/>
              <a:t>14</a:t>
            </a:fld>
            <a:endParaRPr lang="en-GB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BB825-AB9F-44FC-A5EF-F44B9AB2FCD4}" type="datetimeFigureOut">
              <a:rPr lang="sl-SI" smtClean="0"/>
              <a:pPr/>
              <a:t>20.9.2011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F473-4B7A-4B82-927E-0AF8487534A0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BB825-AB9F-44FC-A5EF-F44B9AB2FCD4}" type="datetimeFigureOut">
              <a:rPr lang="sl-SI" smtClean="0"/>
              <a:pPr/>
              <a:t>20.9.2011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F473-4B7A-4B82-927E-0AF8487534A0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BB825-AB9F-44FC-A5EF-F44B9AB2FCD4}" type="datetimeFigureOut">
              <a:rPr lang="sl-SI" smtClean="0"/>
              <a:pPr/>
              <a:t>20.9.2011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F473-4B7A-4B82-927E-0AF8487534A0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BB825-AB9F-44FC-A5EF-F44B9AB2FCD4}" type="datetimeFigureOut">
              <a:rPr lang="sl-SI" smtClean="0"/>
              <a:pPr/>
              <a:t>20.9.2011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F473-4B7A-4B82-927E-0AF8487534A0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BB825-AB9F-44FC-A5EF-F44B9AB2FCD4}" type="datetimeFigureOut">
              <a:rPr lang="sl-SI" smtClean="0"/>
              <a:pPr/>
              <a:t>20.9.2011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F473-4B7A-4B82-927E-0AF8487534A0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BB825-AB9F-44FC-A5EF-F44B9AB2FCD4}" type="datetimeFigureOut">
              <a:rPr lang="sl-SI" smtClean="0"/>
              <a:pPr/>
              <a:t>20.9.2011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F473-4B7A-4B82-927E-0AF8487534A0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BB825-AB9F-44FC-A5EF-F44B9AB2FCD4}" type="datetimeFigureOut">
              <a:rPr lang="sl-SI" smtClean="0"/>
              <a:pPr/>
              <a:t>20.9.2011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F473-4B7A-4B82-927E-0AF8487534A0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BB825-AB9F-44FC-A5EF-F44B9AB2FCD4}" type="datetimeFigureOut">
              <a:rPr lang="sl-SI" smtClean="0"/>
              <a:pPr/>
              <a:t>20.9.2011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F473-4B7A-4B82-927E-0AF8487534A0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BB825-AB9F-44FC-A5EF-F44B9AB2FCD4}" type="datetimeFigureOut">
              <a:rPr lang="sl-SI" smtClean="0"/>
              <a:pPr/>
              <a:t>20.9.2011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F473-4B7A-4B82-927E-0AF8487534A0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BB825-AB9F-44FC-A5EF-F44B9AB2FCD4}" type="datetimeFigureOut">
              <a:rPr lang="sl-SI" smtClean="0"/>
              <a:pPr/>
              <a:t>20.9.2011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F473-4B7A-4B82-927E-0AF8487534A0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BB825-AB9F-44FC-A5EF-F44B9AB2FCD4}" type="datetimeFigureOut">
              <a:rPr lang="sl-SI" smtClean="0"/>
              <a:pPr/>
              <a:t>20.9.2011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F473-4B7A-4B82-927E-0AF8487534A0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BB825-AB9F-44FC-A5EF-F44B9AB2FCD4}" type="datetimeFigureOut">
              <a:rPr lang="sl-SI" smtClean="0"/>
              <a:pPr/>
              <a:t>20.9.2011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CF473-4B7A-4B82-927E-0AF8487534A0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hyperlink" Target="http://data.pg2k.hd.org/_exhibits/natural-science/_more1999/_more05/ice-melts-at-0C-electronic-thermometer-glass-beaker-liquid-water-ice-cubes-melting-probe-in-water-blue-backdrop-1-AJHD.jpg" TargetMode="Externa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3339803"/>
          </a:xfrm>
          <a:solidFill>
            <a:schemeClr val="tx2">
              <a:lumMod val="75000"/>
              <a:alpha val="60000"/>
            </a:schemeClr>
          </a:solidFill>
        </p:spPr>
        <p:txBody>
          <a:bodyPr/>
          <a:lstStyle/>
          <a:p>
            <a:r>
              <a:rPr lang="sl-SI" dirty="0" smtClean="0">
                <a:solidFill>
                  <a:srgbClr val="FFFF00"/>
                </a:solidFill>
              </a:rPr>
              <a:t>TEKOČI KRISTALI V POUČEVANJU</a:t>
            </a:r>
            <a:br>
              <a:rPr lang="sl-SI" dirty="0" smtClean="0">
                <a:solidFill>
                  <a:srgbClr val="FFFF00"/>
                </a:solidFill>
              </a:rPr>
            </a:br>
            <a:r>
              <a:rPr lang="sl-SI" dirty="0" smtClean="0">
                <a:solidFill>
                  <a:srgbClr val="FFFF00"/>
                </a:solidFill>
              </a:rPr>
              <a:t>ali</a:t>
            </a:r>
            <a:br>
              <a:rPr lang="sl-SI" dirty="0" smtClean="0">
                <a:solidFill>
                  <a:srgbClr val="FFFF00"/>
                </a:solidFill>
              </a:rPr>
            </a:br>
            <a:r>
              <a:rPr lang="sl-SI" dirty="0" smtClean="0">
                <a:solidFill>
                  <a:srgbClr val="FFFF00"/>
                </a:solidFill>
              </a:rPr>
              <a:t>KAKO KREPITI NARAVOSLOVNE KOMPETENCE Z VPELJAVO NOVIH VSEBIN</a:t>
            </a:r>
            <a:endParaRPr lang="sl-SI" dirty="0">
              <a:solidFill>
                <a:srgbClr val="FFFF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91680" y="4653136"/>
            <a:ext cx="6264696" cy="1512168"/>
          </a:xfrm>
          <a:solidFill>
            <a:schemeClr val="accent1">
              <a:lumMod val="50000"/>
              <a:alpha val="60000"/>
            </a:schemeClr>
          </a:solidFill>
        </p:spPr>
        <p:txBody>
          <a:bodyPr/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Mojca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Čepič</a:t>
            </a:r>
            <a:r>
              <a:rPr lang="sl-SI" sz="28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sl-SI" sz="2800" dirty="0" smtClean="0">
                <a:solidFill>
                  <a:srgbClr val="FFFF00"/>
                </a:solidFill>
              </a:rPr>
              <a:t>Pedagoška fakulteta, Univerza </a:t>
            </a:r>
            <a:r>
              <a:rPr lang="sl-SI" sz="2800" smtClean="0">
                <a:solidFill>
                  <a:srgbClr val="FFFF00"/>
                </a:solidFill>
              </a:rPr>
              <a:t>v Ljubljani</a:t>
            </a:r>
            <a:endParaRPr lang="en-US" sz="2400" dirty="0" smtClean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oped Eze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Pravokotnik 9"/>
          <p:cNvSpPr/>
          <p:nvPr/>
        </p:nvSpPr>
        <p:spPr>
          <a:xfrm>
            <a:off x="899592" y="1772816"/>
            <a:ext cx="7488832" cy="4680520"/>
          </a:xfrm>
          <a:prstGeom prst="rect">
            <a:avLst/>
          </a:prstGeom>
          <a:solidFill>
            <a:schemeClr val="accent1">
              <a:lumMod val="40000"/>
              <a:lumOff val="60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88640"/>
            <a:ext cx="7556500" cy="1224136"/>
          </a:xfrm>
          <a:solidFill>
            <a:schemeClr val="bg1">
              <a:alpha val="49000"/>
            </a:schemeClr>
          </a:solidFill>
        </p:spPr>
        <p:txBody>
          <a:bodyPr/>
          <a:lstStyle/>
          <a:p>
            <a:r>
              <a:rPr lang="sl-SI" dirty="0" smtClean="0"/>
              <a:t>Posebne lastnosti</a:t>
            </a:r>
            <a:br>
              <a:rPr lang="sl-SI" dirty="0" smtClean="0"/>
            </a:br>
            <a:r>
              <a:rPr lang="sl-SI" dirty="0" smtClean="0"/>
              <a:t>Dvolomnost </a:t>
            </a:r>
            <a:endParaRPr lang="sl-SI" dirty="0"/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1043608" y="2708920"/>
            <a:ext cx="4554388" cy="15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sl-SI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sl-SI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debeline vzorca</a:t>
            </a:r>
            <a:endParaRPr lang="sl-SI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/>
            <a:r>
              <a:rPr lang="sl-SI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sl-SI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dvolomnosti vzorca</a:t>
            </a:r>
            <a:endParaRPr lang="sl-SI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/>
            <a:r>
              <a:rPr lang="sl-SI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sl-SI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orientacije polarizatorjev</a:t>
            </a:r>
            <a:endParaRPr lang="en-GB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1043608" y="5085184"/>
            <a:ext cx="4480009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sl-SI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sl-SI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Stopnje urejenosti</a:t>
            </a:r>
            <a:endParaRPr lang="sl-SI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/>
            <a:r>
              <a:rPr lang="sl-SI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sl-SI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Smeri dolgih osi molekul</a:t>
            </a:r>
            <a:endParaRPr lang="en-GB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827584" y="2057400"/>
            <a:ext cx="7560840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sl-SI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Barva je odvisna od:</a:t>
            </a:r>
            <a:endParaRPr lang="en-GB" sz="4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899592" y="4653136"/>
            <a:ext cx="6317704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sl-SI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Dvolomnost TK je odvisna od:</a:t>
            </a:r>
            <a:endParaRPr lang="en-GB" sz="4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333375"/>
            <a:ext cx="7556500" cy="685800"/>
          </a:xfrm>
        </p:spPr>
        <p:txBody>
          <a:bodyPr/>
          <a:lstStyle/>
          <a:p>
            <a:r>
              <a:rPr lang="sl-SI" dirty="0" smtClean="0"/>
              <a:t>Tekoče kristalni prikazalniki</a:t>
            </a:r>
            <a:endParaRPr lang="en-GB" dirty="0"/>
          </a:p>
        </p:txBody>
      </p:sp>
      <p:pic>
        <p:nvPicPr>
          <p:cNvPr id="90115" name="Picture 3" descr="L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412875"/>
            <a:ext cx="3429000" cy="1285875"/>
          </a:xfrm>
          <a:prstGeom prst="rect">
            <a:avLst/>
          </a:prstGeom>
          <a:noFill/>
        </p:spPr>
      </p:pic>
      <p:pic>
        <p:nvPicPr>
          <p:cNvPr id="90116" name="Picture 4" descr="TWIST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3068638"/>
            <a:ext cx="2182813" cy="2720975"/>
          </a:xfrm>
          <a:prstGeom prst="rect">
            <a:avLst/>
          </a:prstGeom>
          <a:noFill/>
        </p:spPr>
      </p:pic>
      <p:pic>
        <p:nvPicPr>
          <p:cNvPr id="90117" name="Picture 5" descr="lcdtech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2438400"/>
            <a:ext cx="2193925" cy="3521075"/>
          </a:xfrm>
          <a:prstGeom prst="rect">
            <a:avLst/>
          </a:prstGeom>
          <a:noFill/>
        </p:spPr>
      </p:pic>
      <p:pic>
        <p:nvPicPr>
          <p:cNvPr id="90118" name="Picture 6" descr="VI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738" y="3357563"/>
            <a:ext cx="2078037" cy="2133600"/>
          </a:xfrm>
          <a:prstGeom prst="rect">
            <a:avLst/>
          </a:prstGeom>
          <a:noFill/>
        </p:spPr>
      </p:pic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6783388" y="1905000"/>
            <a:ext cx="1989134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sl-SI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polarizator</a:t>
            </a:r>
            <a:endParaRPr lang="en-GB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6927850" y="5943600"/>
            <a:ext cx="1827231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sl-SI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analizator</a:t>
            </a:r>
            <a:endParaRPr lang="en-GB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332656"/>
            <a:ext cx="7556500" cy="685800"/>
          </a:xfrm>
        </p:spPr>
        <p:txBody>
          <a:bodyPr/>
          <a:lstStyle/>
          <a:p>
            <a:r>
              <a:rPr lang="sl-SI" dirty="0" smtClean="0"/>
              <a:t>Tekoče kristalni prikazalniki</a:t>
            </a:r>
            <a:endParaRPr lang="en-GB" dirty="0"/>
          </a:p>
        </p:txBody>
      </p:sp>
      <p:pic>
        <p:nvPicPr>
          <p:cNvPr id="91139" name="Picture 3" descr="L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24744"/>
            <a:ext cx="2281237" cy="855662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66800" y="1981200"/>
            <a:ext cx="2743200" cy="4700588"/>
            <a:chOff x="672" y="1248"/>
            <a:chExt cx="1728" cy="2961"/>
          </a:xfrm>
        </p:grpSpPr>
        <p:sp>
          <p:nvSpPr>
            <p:cNvPr id="91141" name="Text Box 5"/>
            <p:cNvSpPr txBox="1">
              <a:spLocks noChangeArrowheads="1"/>
            </p:cNvSpPr>
            <p:nvPr/>
          </p:nvSpPr>
          <p:spPr bwMode="auto">
            <a:xfrm>
              <a:off x="1057" y="1248"/>
              <a:ext cx="1253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sl-SI" sz="3200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polarizator</a:t>
              </a:r>
              <a:endParaRPr lang="en-GB" sz="3200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91142" name="Text Box 6"/>
            <p:cNvSpPr txBox="1">
              <a:spLocks noChangeArrowheads="1"/>
            </p:cNvSpPr>
            <p:nvPr/>
          </p:nvSpPr>
          <p:spPr bwMode="auto">
            <a:xfrm>
              <a:off x="1034" y="3840"/>
              <a:ext cx="1151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sl-SI" sz="3200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analizator</a:t>
              </a:r>
              <a:endParaRPr lang="en-GB" sz="3200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pic>
          <p:nvPicPr>
            <p:cNvPr id="91143" name="Picture 7" descr="lcdtech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2" y="1536"/>
              <a:ext cx="1728" cy="2304"/>
            </a:xfrm>
            <a:prstGeom prst="rect">
              <a:avLst/>
            </a:prstGeom>
            <a:noFill/>
          </p:spPr>
        </p:pic>
      </p:grpSp>
      <p:pic>
        <p:nvPicPr>
          <p:cNvPr id="91144" name="Picture 8" descr="e_fiel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2667000"/>
            <a:ext cx="2422525" cy="1292225"/>
          </a:xfrm>
          <a:prstGeom prst="rect">
            <a:avLst/>
          </a:prstGeom>
          <a:noFill/>
        </p:spPr>
      </p:pic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4090988" y="5410200"/>
            <a:ext cx="4287456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sl-SI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električno polje zavrti dolge </a:t>
            </a:r>
          </a:p>
          <a:p>
            <a:pPr algn="l"/>
            <a:r>
              <a:rPr lang="sl-SI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osi molekul</a:t>
            </a:r>
            <a:endParaRPr lang="en-GB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1146" name="Picture 10" descr="UNTWI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2057400"/>
            <a:ext cx="2355850" cy="2971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Termometri</a:t>
            </a:r>
            <a:endParaRPr lang="en-GB" dirty="0"/>
          </a:p>
        </p:txBody>
      </p:sp>
      <p:pic>
        <p:nvPicPr>
          <p:cNvPr id="93200" name="Picture 16" descr="Lqther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564904"/>
            <a:ext cx="1143000" cy="2857500"/>
          </a:xfrm>
          <a:prstGeom prst="rect">
            <a:avLst/>
          </a:prstGeom>
          <a:noFill/>
        </p:spPr>
      </p:pic>
      <p:grpSp>
        <p:nvGrpSpPr>
          <p:cNvPr id="18" name="Skupina 17"/>
          <p:cNvGrpSpPr/>
          <p:nvPr/>
        </p:nvGrpSpPr>
        <p:grpSpPr>
          <a:xfrm>
            <a:off x="1763688" y="1340768"/>
            <a:ext cx="3773016" cy="2870448"/>
            <a:chOff x="2743200" y="1775923"/>
            <a:chExt cx="4800600" cy="4091477"/>
          </a:xfrm>
        </p:grpSpPr>
        <p:pic>
          <p:nvPicPr>
            <p:cNvPr id="93187" name="Picture 3" descr="chirlnem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38600" y="2667000"/>
              <a:ext cx="2114550" cy="2971800"/>
            </a:xfrm>
            <a:prstGeom prst="rect">
              <a:avLst/>
            </a:prstGeom>
            <a:noFill/>
          </p:spPr>
        </p:pic>
        <p:sp>
          <p:nvSpPr>
            <p:cNvPr id="93188" name="Line 4"/>
            <p:cNvSpPr>
              <a:spLocks noChangeShapeType="1"/>
            </p:cNvSpPr>
            <p:nvPr/>
          </p:nvSpPr>
          <p:spPr bwMode="auto">
            <a:xfrm rot="-10787872">
              <a:off x="6172200" y="5029200"/>
              <a:ext cx="1219200" cy="838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93189" name="Line 5"/>
            <p:cNvSpPr>
              <a:spLocks noChangeShapeType="1"/>
            </p:cNvSpPr>
            <p:nvPr/>
          </p:nvSpPr>
          <p:spPr bwMode="auto">
            <a:xfrm rot="-10787872">
              <a:off x="6172200" y="3886200"/>
              <a:ext cx="1219200" cy="8382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93190" name="Line 6"/>
            <p:cNvSpPr>
              <a:spLocks noChangeShapeType="1"/>
            </p:cNvSpPr>
            <p:nvPr/>
          </p:nvSpPr>
          <p:spPr bwMode="auto">
            <a:xfrm rot="-10787872">
              <a:off x="6172200" y="4114800"/>
              <a:ext cx="1219200" cy="838200"/>
            </a:xfrm>
            <a:prstGeom prst="line">
              <a:avLst/>
            </a:prstGeom>
            <a:noFill/>
            <a:ln w="38100">
              <a:solidFill>
                <a:srgbClr val="00CC66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93191" name="Line 7"/>
            <p:cNvSpPr>
              <a:spLocks noChangeShapeType="1"/>
            </p:cNvSpPr>
            <p:nvPr/>
          </p:nvSpPr>
          <p:spPr bwMode="auto">
            <a:xfrm rot="-10787872">
              <a:off x="6172200" y="4343400"/>
              <a:ext cx="1219200" cy="838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93192" name="Line 8"/>
            <p:cNvSpPr>
              <a:spLocks noChangeShapeType="1"/>
            </p:cNvSpPr>
            <p:nvPr/>
          </p:nvSpPr>
          <p:spPr bwMode="auto">
            <a:xfrm rot="-10787872">
              <a:off x="6172200" y="4572000"/>
              <a:ext cx="1219200" cy="8382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93193" name="Line 9"/>
            <p:cNvSpPr>
              <a:spLocks noChangeShapeType="1"/>
            </p:cNvSpPr>
            <p:nvPr/>
          </p:nvSpPr>
          <p:spPr bwMode="auto">
            <a:xfrm rot="-10787872">
              <a:off x="6172200" y="4800600"/>
              <a:ext cx="1219200" cy="838200"/>
            </a:xfrm>
            <a:prstGeom prst="line">
              <a:avLst/>
            </a:prstGeom>
            <a:noFill/>
            <a:ln w="38100">
              <a:solidFill>
                <a:srgbClr val="00CC66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93194" name="Line 10"/>
            <p:cNvSpPr>
              <a:spLocks noChangeShapeType="1"/>
            </p:cNvSpPr>
            <p:nvPr/>
          </p:nvSpPr>
          <p:spPr bwMode="auto">
            <a:xfrm rot="-10787872">
              <a:off x="2743200" y="2438400"/>
              <a:ext cx="1219200" cy="8382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93195" name="Line 11"/>
            <p:cNvSpPr>
              <a:spLocks noChangeShapeType="1"/>
            </p:cNvSpPr>
            <p:nvPr/>
          </p:nvSpPr>
          <p:spPr bwMode="auto">
            <a:xfrm rot="-10787872">
              <a:off x="2743200" y="2667000"/>
              <a:ext cx="1219200" cy="838200"/>
            </a:xfrm>
            <a:prstGeom prst="line">
              <a:avLst/>
            </a:prstGeom>
            <a:noFill/>
            <a:ln w="38100">
              <a:solidFill>
                <a:srgbClr val="00CC66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93196" name="Line 12"/>
            <p:cNvSpPr>
              <a:spLocks noChangeShapeType="1"/>
            </p:cNvSpPr>
            <p:nvPr/>
          </p:nvSpPr>
          <p:spPr bwMode="auto">
            <a:xfrm rot="-10787872">
              <a:off x="2743200" y="3124200"/>
              <a:ext cx="1219200" cy="8382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93197" name="Line 13"/>
            <p:cNvSpPr>
              <a:spLocks noChangeShapeType="1"/>
            </p:cNvSpPr>
            <p:nvPr/>
          </p:nvSpPr>
          <p:spPr bwMode="auto">
            <a:xfrm rot="-10787872">
              <a:off x="2743200" y="3352800"/>
              <a:ext cx="1219200" cy="838200"/>
            </a:xfrm>
            <a:prstGeom prst="line">
              <a:avLst/>
            </a:prstGeom>
            <a:noFill/>
            <a:ln w="38100">
              <a:solidFill>
                <a:srgbClr val="00CC66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93198" name="Line 14"/>
            <p:cNvSpPr>
              <a:spLocks noChangeShapeType="1"/>
            </p:cNvSpPr>
            <p:nvPr/>
          </p:nvSpPr>
          <p:spPr bwMode="auto">
            <a:xfrm rot="10787872" flipH="1">
              <a:off x="6324600" y="4191000"/>
              <a:ext cx="1219200" cy="838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93199" name="Line 15"/>
            <p:cNvSpPr>
              <a:spLocks noChangeShapeType="1"/>
            </p:cNvSpPr>
            <p:nvPr/>
          </p:nvSpPr>
          <p:spPr bwMode="auto">
            <a:xfrm rot="10787872" flipH="1">
              <a:off x="6324600" y="3505200"/>
              <a:ext cx="1219200" cy="838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93201" name="Text Box 17"/>
            <p:cNvSpPr txBox="1">
              <a:spLocks noChangeArrowheads="1"/>
            </p:cNvSpPr>
            <p:nvPr/>
          </p:nvSpPr>
          <p:spPr bwMode="auto">
            <a:xfrm>
              <a:off x="4300730" y="1775923"/>
              <a:ext cx="1868258" cy="922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sl-SI" sz="3600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hladen</a:t>
              </a:r>
              <a:endParaRPr lang="en-GB" sz="3600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5220072" y="3933056"/>
            <a:ext cx="3684240" cy="2667000"/>
            <a:chOff x="3048000" y="2562671"/>
            <a:chExt cx="4800600" cy="3533329"/>
          </a:xfrm>
        </p:grpSpPr>
        <p:pic>
          <p:nvPicPr>
            <p:cNvPr id="20" name="Picture 4" descr="chirlnem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43400" y="3429000"/>
              <a:ext cx="2114550" cy="2000250"/>
            </a:xfrm>
            <a:prstGeom prst="rect">
              <a:avLst/>
            </a:prstGeom>
            <a:noFill/>
          </p:spPr>
        </p:pic>
        <p:sp>
          <p:nvSpPr>
            <p:cNvPr id="21" name="Line 5"/>
            <p:cNvSpPr>
              <a:spLocks noChangeShapeType="1"/>
            </p:cNvSpPr>
            <p:nvPr/>
          </p:nvSpPr>
          <p:spPr bwMode="auto">
            <a:xfrm rot="-10787872">
              <a:off x="6477000" y="5257800"/>
              <a:ext cx="1219200" cy="838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22" name="Line 6"/>
            <p:cNvSpPr>
              <a:spLocks noChangeShapeType="1"/>
            </p:cNvSpPr>
            <p:nvPr/>
          </p:nvSpPr>
          <p:spPr bwMode="auto">
            <a:xfrm rot="-10787872">
              <a:off x="6477000" y="4114800"/>
              <a:ext cx="1219200" cy="8382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23" name="Line 7"/>
            <p:cNvSpPr>
              <a:spLocks noChangeShapeType="1"/>
            </p:cNvSpPr>
            <p:nvPr/>
          </p:nvSpPr>
          <p:spPr bwMode="auto">
            <a:xfrm rot="-10787872">
              <a:off x="6477000" y="4343400"/>
              <a:ext cx="1219200" cy="838200"/>
            </a:xfrm>
            <a:prstGeom prst="line">
              <a:avLst/>
            </a:prstGeom>
            <a:noFill/>
            <a:ln w="38100">
              <a:solidFill>
                <a:srgbClr val="00CC66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24" name="Line 8"/>
            <p:cNvSpPr>
              <a:spLocks noChangeShapeType="1"/>
            </p:cNvSpPr>
            <p:nvPr/>
          </p:nvSpPr>
          <p:spPr bwMode="auto">
            <a:xfrm rot="-10787872">
              <a:off x="6477000" y="4572000"/>
              <a:ext cx="1219200" cy="838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25" name="Line 9"/>
            <p:cNvSpPr>
              <a:spLocks noChangeShapeType="1"/>
            </p:cNvSpPr>
            <p:nvPr/>
          </p:nvSpPr>
          <p:spPr bwMode="auto">
            <a:xfrm rot="-10787872">
              <a:off x="6477000" y="4800600"/>
              <a:ext cx="1219200" cy="8382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26" name="Line 10"/>
            <p:cNvSpPr>
              <a:spLocks noChangeShapeType="1"/>
            </p:cNvSpPr>
            <p:nvPr/>
          </p:nvSpPr>
          <p:spPr bwMode="auto">
            <a:xfrm rot="-10787872">
              <a:off x="6477000" y="5029200"/>
              <a:ext cx="1219200" cy="838200"/>
            </a:xfrm>
            <a:prstGeom prst="line">
              <a:avLst/>
            </a:prstGeom>
            <a:noFill/>
            <a:ln w="38100">
              <a:solidFill>
                <a:srgbClr val="00CC66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 rot="-10787872">
              <a:off x="3048000" y="3810000"/>
              <a:ext cx="1219200" cy="838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28" name="Line 12"/>
            <p:cNvSpPr>
              <a:spLocks noChangeShapeType="1"/>
            </p:cNvSpPr>
            <p:nvPr/>
          </p:nvSpPr>
          <p:spPr bwMode="auto">
            <a:xfrm rot="-10787872">
              <a:off x="3048000" y="2895600"/>
              <a:ext cx="1219200" cy="838200"/>
            </a:xfrm>
            <a:prstGeom prst="line">
              <a:avLst/>
            </a:prstGeom>
            <a:noFill/>
            <a:ln w="38100">
              <a:solidFill>
                <a:srgbClr val="00CC66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29" name="Line 13"/>
            <p:cNvSpPr>
              <a:spLocks noChangeShapeType="1"/>
            </p:cNvSpPr>
            <p:nvPr/>
          </p:nvSpPr>
          <p:spPr bwMode="auto">
            <a:xfrm rot="-10787872">
              <a:off x="3048000" y="3124200"/>
              <a:ext cx="1219200" cy="838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rot="-10787872">
              <a:off x="3048000" y="3581400"/>
              <a:ext cx="1219200" cy="838200"/>
            </a:xfrm>
            <a:prstGeom prst="line">
              <a:avLst/>
            </a:prstGeom>
            <a:noFill/>
            <a:ln w="38100">
              <a:solidFill>
                <a:srgbClr val="00CC66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rot="10787872" flipH="1">
              <a:off x="6629400" y="3276600"/>
              <a:ext cx="1219200" cy="8382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32" name="Line 16"/>
            <p:cNvSpPr>
              <a:spLocks noChangeShapeType="1"/>
            </p:cNvSpPr>
            <p:nvPr/>
          </p:nvSpPr>
          <p:spPr bwMode="auto">
            <a:xfrm rot="10787872" flipH="1">
              <a:off x="6629400" y="3962400"/>
              <a:ext cx="1219200" cy="8382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33" name="Text Box 17"/>
            <p:cNvSpPr txBox="1">
              <a:spLocks noChangeArrowheads="1"/>
            </p:cNvSpPr>
            <p:nvPr/>
          </p:nvSpPr>
          <p:spPr bwMode="auto">
            <a:xfrm>
              <a:off x="4549234" y="2562671"/>
              <a:ext cx="1506391" cy="857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sl-SI" sz="3600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topel</a:t>
              </a:r>
              <a:endParaRPr lang="en-GB" sz="3600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Tekoči kristali v naravi</a:t>
            </a:r>
            <a:endParaRPr lang="en-GB" dirty="0"/>
          </a:p>
        </p:txBody>
      </p:sp>
      <p:pic>
        <p:nvPicPr>
          <p:cNvPr id="94211" name="Picture 3" descr="410541a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133600"/>
            <a:ext cx="2225675" cy="2514600"/>
          </a:xfrm>
          <a:prstGeom prst="rect">
            <a:avLst/>
          </a:prstGeom>
          <a:noFill/>
        </p:spPr>
      </p:pic>
      <p:pic>
        <p:nvPicPr>
          <p:cNvPr id="94212" name="Picture 4" descr="410541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2133600"/>
            <a:ext cx="2593975" cy="2519363"/>
          </a:xfrm>
          <a:prstGeom prst="rect">
            <a:avLst/>
          </a:prstGeom>
          <a:noFill/>
        </p:spPr>
      </p:pic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914400" y="4768850"/>
            <a:ext cx="3513591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sl-SI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 žlezah nastajajo </a:t>
            </a:r>
          </a:p>
          <a:p>
            <a:pPr algn="l"/>
            <a:r>
              <a:rPr lang="sl-SI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podolgovate molekule.</a:t>
            </a:r>
            <a:endParaRPr lang="en-GB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4932040" y="4941168"/>
            <a:ext cx="3921843" cy="138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sl-SI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Med pretokom skozi šobe</a:t>
            </a:r>
          </a:p>
          <a:p>
            <a:pPr algn="l"/>
            <a:r>
              <a:rPr lang="sl-SI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se orientirajo in na zraku</a:t>
            </a:r>
          </a:p>
          <a:p>
            <a:pPr algn="l"/>
            <a:r>
              <a:rPr lang="sl-SI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polimerizirajo.</a:t>
            </a:r>
            <a:endParaRPr lang="en-GB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r>
              <a:rPr lang="sl-SI" dirty="0" smtClean="0"/>
              <a:t>Zbirka eksperimentov za vse starosti</a:t>
            </a:r>
            <a:endParaRPr lang="sl-SI" dirty="0"/>
          </a:p>
        </p:txBody>
      </p:sp>
      <p:pic>
        <p:nvPicPr>
          <p:cNvPr id="5" name="Slika 4" descr="Graphic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340768"/>
            <a:ext cx="2592288" cy="2563485"/>
          </a:xfrm>
          <a:prstGeom prst="rect">
            <a:avLst/>
          </a:prstGeom>
        </p:spPr>
      </p:pic>
      <p:pic>
        <p:nvPicPr>
          <p:cNvPr id="6" name="Slika 5" descr="kl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005064"/>
            <a:ext cx="2597312" cy="2376264"/>
          </a:xfrm>
          <a:prstGeom prst="rect">
            <a:avLst/>
          </a:prstGeom>
        </p:spPr>
      </p:pic>
      <p:pic>
        <p:nvPicPr>
          <p:cNvPr id="2560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412776"/>
            <a:ext cx="3312368" cy="211486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5605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3717032"/>
            <a:ext cx="3358961" cy="187220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8" name="PoljeZBesedilom 7"/>
          <p:cNvSpPr txBox="1"/>
          <p:nvPr/>
        </p:nvSpPr>
        <p:spPr>
          <a:xfrm>
            <a:off x="5436096" y="5949280"/>
            <a:ext cx="3312368" cy="707886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Jerneja Pavlin</a:t>
            </a:r>
            <a:endParaRPr lang="en-US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sl-SI" dirty="0" smtClean="0">
                <a:solidFill>
                  <a:schemeClr val="bg1"/>
                </a:solidFill>
              </a:rPr>
              <a:t>Koncepti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5040560"/>
          </a:xfrm>
          <a:solidFill>
            <a:schemeClr val="accent1">
              <a:lumMod val="50000"/>
              <a:alpha val="70000"/>
            </a:schemeClr>
          </a:solidFill>
        </p:spPr>
        <p:txBody>
          <a:bodyPr/>
          <a:lstStyle/>
          <a:p>
            <a:pPr>
              <a:buNone/>
            </a:pPr>
            <a:r>
              <a:rPr lang="sl-SI" dirty="0" err="1" smtClean="0">
                <a:solidFill>
                  <a:schemeClr val="bg1"/>
                </a:solidFill>
              </a:rPr>
              <a:t>Concepts</a:t>
            </a:r>
            <a:r>
              <a:rPr lang="sl-SI" dirty="0" smtClean="0">
                <a:solidFill>
                  <a:schemeClr val="bg1"/>
                </a:solidFill>
              </a:rPr>
              <a:t>:</a:t>
            </a:r>
          </a:p>
          <a:p>
            <a:r>
              <a:rPr lang="sl-SI" dirty="0" smtClean="0">
                <a:solidFill>
                  <a:schemeClr val="bg1"/>
                </a:solidFill>
              </a:rPr>
              <a:t>Anizotropija</a:t>
            </a:r>
          </a:p>
          <a:p>
            <a:r>
              <a:rPr lang="sl-SI" dirty="0" smtClean="0">
                <a:solidFill>
                  <a:schemeClr val="bg1"/>
                </a:solidFill>
              </a:rPr>
              <a:t>Fazni prehodi</a:t>
            </a:r>
          </a:p>
          <a:p>
            <a:pPr>
              <a:buNone/>
            </a:pPr>
            <a:endParaRPr lang="sl-SI" dirty="0" smtClean="0">
              <a:solidFill>
                <a:schemeClr val="bg1"/>
              </a:solidFill>
            </a:endParaRPr>
          </a:p>
          <a:p>
            <a:r>
              <a:rPr lang="sl-SI" dirty="0" smtClean="0">
                <a:solidFill>
                  <a:schemeClr val="bg1"/>
                </a:solidFill>
              </a:rPr>
              <a:t>Modeli</a:t>
            </a:r>
          </a:p>
          <a:p>
            <a:pPr lvl="1"/>
            <a:r>
              <a:rPr lang="sl-SI" dirty="0" smtClean="0">
                <a:solidFill>
                  <a:schemeClr val="bg1"/>
                </a:solidFill>
              </a:rPr>
              <a:t>Pletenje</a:t>
            </a:r>
          </a:p>
          <a:p>
            <a:pPr lvl="1"/>
            <a:r>
              <a:rPr lang="sl-SI" dirty="0" smtClean="0">
                <a:solidFill>
                  <a:schemeClr val="bg1"/>
                </a:solidFill>
              </a:rPr>
              <a:t>Zobotrebci</a:t>
            </a:r>
          </a:p>
          <a:p>
            <a:pPr lvl="1"/>
            <a:r>
              <a:rPr lang="sl-SI" dirty="0" smtClean="0">
                <a:solidFill>
                  <a:schemeClr val="bg1"/>
                </a:solidFill>
              </a:rPr>
              <a:t>Vzmeti</a:t>
            </a:r>
          </a:p>
          <a:p>
            <a:pPr lvl="1"/>
            <a:r>
              <a:rPr lang="sl-SI" dirty="0" smtClean="0">
                <a:solidFill>
                  <a:schemeClr val="bg1"/>
                </a:solidFill>
              </a:rPr>
              <a:t>Les</a:t>
            </a:r>
          </a:p>
          <a:p>
            <a:endParaRPr lang="sl-SI" dirty="0" smtClean="0">
              <a:solidFill>
                <a:schemeClr val="bg1"/>
              </a:solidFill>
            </a:endParaRPr>
          </a:p>
          <a:p>
            <a:endParaRPr lang="sl-SI" dirty="0" smtClean="0">
              <a:solidFill>
                <a:schemeClr val="bg1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628800"/>
            <a:ext cx="3263132" cy="1928884"/>
          </a:xfrm>
          <a:prstGeom prst="rect">
            <a:avLst/>
          </a:prstGeom>
          <a:ln w="3175">
            <a:solidFill>
              <a:schemeClr val="tx1"/>
            </a:solidFill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7" name="Picture 3" descr="liquid_mov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881809" y="3861048"/>
            <a:ext cx="1338263" cy="1736725"/>
          </a:xfrm>
          <a:prstGeom prst="rect">
            <a:avLst/>
          </a:prstGeom>
          <a:noFill/>
        </p:spPr>
      </p:pic>
      <p:pic>
        <p:nvPicPr>
          <p:cNvPr id="11" name="Picture 7" descr="nemat_mov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861048"/>
            <a:ext cx="1338263" cy="1736725"/>
          </a:xfrm>
          <a:prstGeom prst="rect">
            <a:avLst/>
          </a:prstGeom>
          <a:noFill/>
        </p:spPr>
      </p:pic>
      <p:pic>
        <p:nvPicPr>
          <p:cNvPr id="20" name="Picture 16" descr="solid_mov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3861048"/>
            <a:ext cx="1338263" cy="1736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611560" y="332656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>
                <a:solidFill>
                  <a:schemeClr val="bg1"/>
                </a:solidFill>
              </a:rPr>
              <a:t>Pletenje kot</a:t>
            </a:r>
          </a:p>
          <a:p>
            <a:r>
              <a:rPr lang="sl-SI" sz="4000" dirty="0" smtClean="0">
                <a:solidFill>
                  <a:schemeClr val="bg1"/>
                </a:solidFill>
              </a:rPr>
              <a:t>model za anizotropijo</a:t>
            </a:r>
            <a:endParaRPr lang="sl-SI" sz="4000" dirty="0">
              <a:solidFill>
                <a:schemeClr val="bg1"/>
              </a:solidFill>
            </a:endParaRPr>
          </a:p>
        </p:txBody>
      </p:sp>
      <p:cxnSp>
        <p:nvCxnSpPr>
          <p:cNvPr id="4" name="Raven puščični konektor 3"/>
          <p:cNvCxnSpPr/>
          <p:nvPr/>
        </p:nvCxnSpPr>
        <p:spPr>
          <a:xfrm rot="5400000" flipH="1" flipV="1">
            <a:off x="-288540" y="4401108"/>
            <a:ext cx="3816424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ostoročno 13"/>
          <p:cNvSpPr/>
          <p:nvPr/>
        </p:nvSpPr>
        <p:spPr>
          <a:xfrm>
            <a:off x="4281714" y="2607951"/>
            <a:ext cx="580572" cy="628735"/>
          </a:xfrm>
          <a:custGeom>
            <a:avLst/>
            <a:gdLst>
              <a:gd name="connsiteX0" fmla="*/ 0 w 580572"/>
              <a:gd name="connsiteY0" fmla="*/ 570678 h 628735"/>
              <a:gd name="connsiteX1" fmla="*/ 14515 w 580572"/>
              <a:gd name="connsiteY1" fmla="*/ 614220 h 628735"/>
              <a:gd name="connsiteX2" fmla="*/ 58057 w 580572"/>
              <a:gd name="connsiteY2" fmla="*/ 628735 h 628735"/>
              <a:gd name="connsiteX3" fmla="*/ 188686 w 580572"/>
              <a:gd name="connsiteY3" fmla="*/ 614220 h 628735"/>
              <a:gd name="connsiteX4" fmla="*/ 188686 w 580572"/>
              <a:gd name="connsiteY4" fmla="*/ 469078 h 628735"/>
              <a:gd name="connsiteX5" fmla="*/ 130629 w 580572"/>
              <a:gd name="connsiteY5" fmla="*/ 381992 h 628735"/>
              <a:gd name="connsiteX6" fmla="*/ 101600 w 580572"/>
              <a:gd name="connsiteY6" fmla="*/ 294906 h 628735"/>
              <a:gd name="connsiteX7" fmla="*/ 145143 w 580572"/>
              <a:gd name="connsiteY7" fmla="*/ 77192 h 628735"/>
              <a:gd name="connsiteX8" fmla="*/ 188686 w 580572"/>
              <a:gd name="connsiteY8" fmla="*/ 62678 h 628735"/>
              <a:gd name="connsiteX9" fmla="*/ 304800 w 580572"/>
              <a:gd name="connsiteY9" fmla="*/ 33649 h 628735"/>
              <a:gd name="connsiteX10" fmla="*/ 362857 w 580572"/>
              <a:gd name="connsiteY10" fmla="*/ 19135 h 628735"/>
              <a:gd name="connsiteX11" fmla="*/ 493486 w 580572"/>
              <a:gd name="connsiteY11" fmla="*/ 77192 h 628735"/>
              <a:gd name="connsiteX12" fmla="*/ 464457 w 580572"/>
              <a:gd name="connsiteY12" fmla="*/ 251363 h 628735"/>
              <a:gd name="connsiteX13" fmla="*/ 406400 w 580572"/>
              <a:gd name="connsiteY13" fmla="*/ 338449 h 628735"/>
              <a:gd name="connsiteX14" fmla="*/ 348343 w 580572"/>
              <a:gd name="connsiteY14" fmla="*/ 469078 h 628735"/>
              <a:gd name="connsiteX15" fmla="*/ 449943 w 580572"/>
              <a:gd name="connsiteY15" fmla="*/ 556163 h 628735"/>
              <a:gd name="connsiteX16" fmla="*/ 493486 w 580572"/>
              <a:gd name="connsiteY16" fmla="*/ 570678 h 628735"/>
              <a:gd name="connsiteX17" fmla="*/ 580572 w 580572"/>
              <a:gd name="connsiteY17" fmla="*/ 541649 h 62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0572" h="628735">
                <a:moveTo>
                  <a:pt x="0" y="570678"/>
                </a:moveTo>
                <a:cubicBezTo>
                  <a:pt x="4838" y="585192"/>
                  <a:pt x="3697" y="603402"/>
                  <a:pt x="14515" y="614220"/>
                </a:cubicBezTo>
                <a:cubicBezTo>
                  <a:pt x="25333" y="625038"/>
                  <a:pt x="42758" y="628735"/>
                  <a:pt x="58057" y="628735"/>
                </a:cubicBezTo>
                <a:cubicBezTo>
                  <a:pt x="101868" y="628735"/>
                  <a:pt x="145143" y="619058"/>
                  <a:pt x="188686" y="614220"/>
                </a:cubicBezTo>
                <a:cubicBezTo>
                  <a:pt x="208158" y="555804"/>
                  <a:pt x="218468" y="546511"/>
                  <a:pt x="188686" y="469078"/>
                </a:cubicBezTo>
                <a:cubicBezTo>
                  <a:pt x="176162" y="436515"/>
                  <a:pt x="141662" y="415090"/>
                  <a:pt x="130629" y="381992"/>
                </a:cubicBezTo>
                <a:lnTo>
                  <a:pt x="101600" y="294906"/>
                </a:lnTo>
                <a:cubicBezTo>
                  <a:pt x="104758" y="257012"/>
                  <a:pt x="87634" y="123199"/>
                  <a:pt x="145143" y="77192"/>
                </a:cubicBezTo>
                <a:cubicBezTo>
                  <a:pt x="157090" y="67635"/>
                  <a:pt x="173926" y="66704"/>
                  <a:pt x="188686" y="62678"/>
                </a:cubicBezTo>
                <a:cubicBezTo>
                  <a:pt x="227176" y="52181"/>
                  <a:pt x="266095" y="43325"/>
                  <a:pt x="304800" y="33649"/>
                </a:cubicBezTo>
                <a:lnTo>
                  <a:pt x="362857" y="19135"/>
                </a:lnTo>
                <a:cubicBezTo>
                  <a:pt x="425702" y="26990"/>
                  <a:pt x="493486" y="0"/>
                  <a:pt x="493486" y="77192"/>
                </a:cubicBezTo>
                <a:cubicBezTo>
                  <a:pt x="493486" y="96385"/>
                  <a:pt x="487168" y="210483"/>
                  <a:pt x="464457" y="251363"/>
                </a:cubicBezTo>
                <a:cubicBezTo>
                  <a:pt x="447514" y="281861"/>
                  <a:pt x="406400" y="338449"/>
                  <a:pt x="406400" y="338449"/>
                </a:cubicBezTo>
                <a:cubicBezTo>
                  <a:pt x="371856" y="442084"/>
                  <a:pt x="394345" y="400075"/>
                  <a:pt x="348343" y="469078"/>
                </a:cubicBezTo>
                <a:cubicBezTo>
                  <a:pt x="370278" y="556821"/>
                  <a:pt x="343932" y="520826"/>
                  <a:pt x="449943" y="556163"/>
                </a:cubicBezTo>
                <a:lnTo>
                  <a:pt x="493486" y="570678"/>
                </a:lnTo>
                <a:cubicBezTo>
                  <a:pt x="562038" y="553539"/>
                  <a:pt x="533701" y="565084"/>
                  <a:pt x="580572" y="541649"/>
                </a:cubicBezTo>
              </a:path>
            </a:pathLst>
          </a:cu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5" name="Raven puščični konektor 4"/>
          <p:cNvCxnSpPr/>
          <p:nvPr/>
        </p:nvCxnSpPr>
        <p:spPr>
          <a:xfrm flipV="1">
            <a:off x="1771278" y="6453336"/>
            <a:ext cx="5465018" cy="917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jeZBesedilom 6"/>
          <p:cNvSpPr txBox="1"/>
          <p:nvPr/>
        </p:nvSpPr>
        <p:spPr>
          <a:xfrm>
            <a:off x="1835696" y="2780928"/>
            <a:ext cx="1940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>
                <a:solidFill>
                  <a:schemeClr val="bg1"/>
                </a:solidFill>
              </a:rPr>
              <a:t>smer pletenja</a:t>
            </a:r>
            <a:endParaRPr lang="sl-SI" sz="2400" b="1" dirty="0">
              <a:solidFill>
                <a:schemeClr val="bg1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2843808" y="5805264"/>
            <a:ext cx="169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>
                <a:solidFill>
                  <a:schemeClr val="bg1"/>
                </a:solidFill>
              </a:rPr>
              <a:t>smer vzorca</a:t>
            </a:r>
            <a:endParaRPr lang="sl-SI" sz="2400" b="1" dirty="0">
              <a:solidFill>
                <a:schemeClr val="bg1"/>
              </a:solidFill>
            </a:endParaRPr>
          </a:p>
        </p:txBody>
      </p:sp>
      <p:pic>
        <p:nvPicPr>
          <p:cNvPr id="9" name="Slika 8" descr="IMG_0007.JPG"/>
          <p:cNvPicPr>
            <a:picLocks noChangeAspect="1"/>
          </p:cNvPicPr>
          <p:nvPr/>
        </p:nvPicPr>
        <p:blipFill>
          <a:blip r:embed="rId3" cstate="print"/>
          <a:srcRect t="16328" r="-690" b="21988"/>
          <a:stretch>
            <a:fillRect/>
          </a:stretch>
        </p:blipFill>
        <p:spPr>
          <a:xfrm>
            <a:off x="4283968" y="332656"/>
            <a:ext cx="4464496" cy="2051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179512" y="188640"/>
            <a:ext cx="5141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/>
              <a:t>Lastnost, ki jo </a:t>
            </a:r>
            <a:r>
              <a:rPr lang="sl-SI" sz="2400" b="1" dirty="0" err="1" smtClean="0"/>
              <a:t>lahjko</a:t>
            </a:r>
            <a:r>
              <a:rPr lang="sl-SI" sz="2400" b="1" dirty="0" smtClean="0"/>
              <a:t> merimo: raztezek</a:t>
            </a:r>
            <a:endParaRPr lang="sl-SI" sz="2400" b="1" dirty="0"/>
          </a:p>
        </p:txBody>
      </p:sp>
      <p:grpSp>
        <p:nvGrpSpPr>
          <p:cNvPr id="8" name="Skupina 13"/>
          <p:cNvGrpSpPr/>
          <p:nvPr/>
        </p:nvGrpSpPr>
        <p:grpSpPr>
          <a:xfrm>
            <a:off x="755576" y="592222"/>
            <a:ext cx="7522264" cy="3123069"/>
            <a:chOff x="755576" y="592222"/>
            <a:chExt cx="7522264" cy="3123069"/>
          </a:xfrm>
        </p:grpSpPr>
        <p:pic>
          <p:nvPicPr>
            <p:cNvPr id="2" name="Slika 1" descr="riz1neobremenjen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5576" y="836712"/>
              <a:ext cx="2616200" cy="2169160"/>
            </a:xfrm>
            <a:prstGeom prst="rect">
              <a:avLst/>
            </a:prstGeom>
          </p:spPr>
        </p:pic>
        <p:pic>
          <p:nvPicPr>
            <p:cNvPr id="3" name="Slika 2" descr="riz1obremenje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2160" y="879692"/>
              <a:ext cx="2265680" cy="2128520"/>
            </a:xfrm>
            <a:prstGeom prst="rect">
              <a:avLst/>
            </a:prstGeom>
          </p:spPr>
        </p:pic>
        <p:pic>
          <p:nvPicPr>
            <p:cNvPr id="4" name="Slika 3" descr="riz2obremenjen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35896" y="592222"/>
              <a:ext cx="2047240" cy="2423160"/>
            </a:xfrm>
            <a:prstGeom prst="rect">
              <a:avLst/>
            </a:prstGeom>
          </p:spPr>
        </p:pic>
        <p:sp>
          <p:nvSpPr>
            <p:cNvPr id="5" name="PoljeZBesedilom 4"/>
            <p:cNvSpPr txBox="1"/>
            <p:nvPr/>
          </p:nvSpPr>
          <p:spPr>
            <a:xfrm>
              <a:off x="899592" y="3068960"/>
              <a:ext cx="62856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dirty="0" smtClean="0"/>
                <a:t>Masa 600g:  	smer pletenja:  		12,5 cm              </a:t>
              </a:r>
            </a:p>
            <a:p>
              <a:r>
                <a:rPr lang="sl-SI" dirty="0" smtClean="0"/>
                <a:t>		smer vzorca: 		7,5 cm</a:t>
              </a:r>
              <a:endParaRPr lang="sl-SI" dirty="0"/>
            </a:p>
          </p:txBody>
        </p:sp>
        <p:sp>
          <p:nvSpPr>
            <p:cNvPr id="7" name="PoljeZBesedilom 6"/>
            <p:cNvSpPr txBox="1"/>
            <p:nvPr/>
          </p:nvSpPr>
          <p:spPr>
            <a:xfrm>
              <a:off x="2195736" y="980728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 smtClean="0"/>
                <a:t>Riž</a:t>
              </a:r>
              <a:endParaRPr lang="sl-SI" dirty="0"/>
            </a:p>
          </p:txBody>
        </p:sp>
      </p:grpSp>
      <p:grpSp>
        <p:nvGrpSpPr>
          <p:cNvPr id="9" name="Skupina 14"/>
          <p:cNvGrpSpPr/>
          <p:nvPr/>
        </p:nvGrpSpPr>
        <p:grpSpPr>
          <a:xfrm>
            <a:off x="251520" y="3717032"/>
            <a:ext cx="8699152" cy="3024336"/>
            <a:chOff x="251520" y="3717032"/>
            <a:chExt cx="8699152" cy="3024336"/>
          </a:xfrm>
        </p:grpSpPr>
        <p:sp>
          <p:nvSpPr>
            <p:cNvPr id="11" name="PoljeZBesedilom 10"/>
            <p:cNvSpPr txBox="1"/>
            <p:nvPr/>
          </p:nvSpPr>
          <p:spPr>
            <a:xfrm>
              <a:off x="251520" y="3779748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 smtClean="0"/>
                <a:t>2 desni  2 levi</a:t>
              </a:r>
              <a:endParaRPr lang="sl-SI" dirty="0"/>
            </a:p>
          </p:txBody>
        </p:sp>
        <p:sp>
          <p:nvSpPr>
            <p:cNvPr id="12" name="PoljeZBesedilom 11"/>
            <p:cNvSpPr txBox="1"/>
            <p:nvPr/>
          </p:nvSpPr>
          <p:spPr>
            <a:xfrm>
              <a:off x="899592" y="6095037"/>
              <a:ext cx="59939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dirty="0" smtClean="0"/>
                <a:t>Masa 600g:  	smer pletenja: 		3 cm              </a:t>
              </a:r>
            </a:p>
            <a:p>
              <a:r>
                <a:rPr lang="sl-SI" dirty="0" smtClean="0"/>
                <a:t>		smer vzorca: 		11,7 cm</a:t>
              </a:r>
              <a:endParaRPr lang="sl-SI" dirty="0"/>
            </a:p>
          </p:txBody>
        </p:sp>
        <p:pic>
          <p:nvPicPr>
            <p:cNvPr id="16" name="Slika 15" descr="2desni2levi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1520" y="4437112"/>
              <a:ext cx="2051807" cy="1383288"/>
            </a:xfrm>
            <a:prstGeom prst="rect">
              <a:avLst/>
            </a:prstGeom>
          </p:spPr>
        </p:pic>
        <p:pic>
          <p:nvPicPr>
            <p:cNvPr id="17" name="Slika 16" descr="2desni2levi_vzdolž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11760" y="3717032"/>
              <a:ext cx="2092960" cy="2438400"/>
            </a:xfrm>
            <a:prstGeom prst="rect">
              <a:avLst/>
            </a:prstGeom>
          </p:spPr>
        </p:pic>
        <p:pic>
          <p:nvPicPr>
            <p:cNvPr id="18" name="Slika 17" descr="2desni2levi2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44008" y="4445113"/>
              <a:ext cx="2232248" cy="1432159"/>
            </a:xfrm>
            <a:prstGeom prst="rect">
              <a:avLst/>
            </a:prstGeom>
          </p:spPr>
        </p:pic>
        <p:pic>
          <p:nvPicPr>
            <p:cNvPr id="19" name="Slika 18" descr="2desni2leviprecno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20272" y="3717032"/>
              <a:ext cx="1930400" cy="24384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ChangeArrowheads="1"/>
          </p:cNvSpPr>
          <p:nvPr/>
        </p:nvSpPr>
        <p:spPr bwMode="auto">
          <a:xfrm>
            <a:off x="0" y="-554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0" y="-554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188421" name="Rectangle 5"/>
          <p:cNvSpPr>
            <a:spLocks noChangeArrowheads="1"/>
          </p:cNvSpPr>
          <p:nvPr/>
        </p:nvSpPr>
        <p:spPr bwMode="auto">
          <a:xfrm>
            <a:off x="323528" y="260350"/>
            <a:ext cx="864108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sl-SI" sz="4000" dirty="0" smtClean="0"/>
              <a:t>Zobotrebci in ureditveni parameter</a:t>
            </a:r>
            <a:endParaRPr lang="en-US" sz="4000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130550" y="1773238"/>
            <a:ext cx="3602038" cy="4608512"/>
            <a:chOff x="1111" y="1117"/>
            <a:chExt cx="2269" cy="2903"/>
          </a:xfrm>
        </p:grpSpPr>
        <p:sp>
          <p:nvSpPr>
            <p:cNvPr id="188423" name="Oval 7"/>
            <p:cNvSpPr>
              <a:spLocks noChangeArrowheads="1"/>
            </p:cNvSpPr>
            <p:nvPr/>
          </p:nvSpPr>
          <p:spPr bwMode="auto">
            <a:xfrm>
              <a:off x="1746" y="1979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24" name="Oval 8"/>
            <p:cNvSpPr>
              <a:spLocks noChangeArrowheads="1"/>
            </p:cNvSpPr>
            <p:nvPr/>
          </p:nvSpPr>
          <p:spPr bwMode="auto">
            <a:xfrm rot="-759229">
              <a:off x="2336" y="1570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25" name="Oval 9"/>
            <p:cNvSpPr>
              <a:spLocks noChangeArrowheads="1"/>
            </p:cNvSpPr>
            <p:nvPr/>
          </p:nvSpPr>
          <p:spPr bwMode="auto">
            <a:xfrm rot="622195">
              <a:off x="1519" y="1570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26" name="Oval 10"/>
            <p:cNvSpPr>
              <a:spLocks noChangeArrowheads="1"/>
            </p:cNvSpPr>
            <p:nvPr/>
          </p:nvSpPr>
          <p:spPr bwMode="auto">
            <a:xfrm rot="-2935757">
              <a:off x="1701" y="2205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27" name="Oval 11"/>
            <p:cNvSpPr>
              <a:spLocks noChangeArrowheads="1"/>
            </p:cNvSpPr>
            <p:nvPr/>
          </p:nvSpPr>
          <p:spPr bwMode="auto">
            <a:xfrm rot="1404892">
              <a:off x="1973" y="1480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28" name="Oval 12"/>
            <p:cNvSpPr>
              <a:spLocks noChangeArrowheads="1"/>
            </p:cNvSpPr>
            <p:nvPr/>
          </p:nvSpPr>
          <p:spPr bwMode="auto">
            <a:xfrm rot="-948029">
              <a:off x="2290" y="2568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29" name="Oval 13"/>
            <p:cNvSpPr>
              <a:spLocks noChangeArrowheads="1"/>
            </p:cNvSpPr>
            <p:nvPr/>
          </p:nvSpPr>
          <p:spPr bwMode="auto">
            <a:xfrm rot="-1264461">
              <a:off x="2925" y="1616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30" name="Oval 14"/>
            <p:cNvSpPr>
              <a:spLocks noChangeArrowheads="1"/>
            </p:cNvSpPr>
            <p:nvPr/>
          </p:nvSpPr>
          <p:spPr bwMode="auto">
            <a:xfrm rot="948029">
              <a:off x="2608" y="2296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31" name="Oval 15"/>
            <p:cNvSpPr>
              <a:spLocks noChangeArrowheads="1"/>
            </p:cNvSpPr>
            <p:nvPr/>
          </p:nvSpPr>
          <p:spPr bwMode="auto">
            <a:xfrm rot="779769">
              <a:off x="3152" y="2160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32" name="Oval 16"/>
            <p:cNvSpPr>
              <a:spLocks noChangeArrowheads="1"/>
            </p:cNvSpPr>
            <p:nvPr/>
          </p:nvSpPr>
          <p:spPr bwMode="auto">
            <a:xfrm rot="-720043">
              <a:off x="1383" y="2568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33" name="Oval 17"/>
            <p:cNvSpPr>
              <a:spLocks noChangeArrowheads="1"/>
            </p:cNvSpPr>
            <p:nvPr/>
          </p:nvSpPr>
          <p:spPr bwMode="auto">
            <a:xfrm rot="964774">
              <a:off x="2290" y="1117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34" name="Oval 18"/>
            <p:cNvSpPr>
              <a:spLocks noChangeArrowheads="1"/>
            </p:cNvSpPr>
            <p:nvPr/>
          </p:nvSpPr>
          <p:spPr bwMode="auto">
            <a:xfrm rot="914059">
              <a:off x="2064" y="2795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35" name="Oval 19"/>
            <p:cNvSpPr>
              <a:spLocks noChangeArrowheads="1"/>
            </p:cNvSpPr>
            <p:nvPr/>
          </p:nvSpPr>
          <p:spPr bwMode="auto">
            <a:xfrm rot="-348269">
              <a:off x="3334" y="1752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36" name="Oval 20"/>
            <p:cNvSpPr>
              <a:spLocks noChangeArrowheads="1"/>
            </p:cNvSpPr>
            <p:nvPr/>
          </p:nvSpPr>
          <p:spPr bwMode="auto">
            <a:xfrm rot="-7030312">
              <a:off x="2427" y="1706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37" name="Oval 21"/>
            <p:cNvSpPr>
              <a:spLocks noChangeArrowheads="1"/>
            </p:cNvSpPr>
            <p:nvPr/>
          </p:nvSpPr>
          <p:spPr bwMode="auto">
            <a:xfrm rot="-12194568">
              <a:off x="3016" y="2704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38" name="Oval 22"/>
            <p:cNvSpPr>
              <a:spLocks noChangeArrowheads="1"/>
            </p:cNvSpPr>
            <p:nvPr/>
          </p:nvSpPr>
          <p:spPr bwMode="auto">
            <a:xfrm>
              <a:off x="1619" y="1616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39" name="Oval 23"/>
            <p:cNvSpPr>
              <a:spLocks noChangeArrowheads="1"/>
            </p:cNvSpPr>
            <p:nvPr/>
          </p:nvSpPr>
          <p:spPr bwMode="auto">
            <a:xfrm>
              <a:off x="1746" y="3113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40" name="Oval 24"/>
            <p:cNvSpPr>
              <a:spLocks noChangeArrowheads="1"/>
            </p:cNvSpPr>
            <p:nvPr/>
          </p:nvSpPr>
          <p:spPr bwMode="auto">
            <a:xfrm>
              <a:off x="1271" y="2614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41" name="Oval 25"/>
            <p:cNvSpPr>
              <a:spLocks noChangeArrowheads="1"/>
            </p:cNvSpPr>
            <p:nvPr/>
          </p:nvSpPr>
          <p:spPr bwMode="auto">
            <a:xfrm>
              <a:off x="1764" y="2553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42" name="Oval 26"/>
            <p:cNvSpPr>
              <a:spLocks noChangeArrowheads="1"/>
            </p:cNvSpPr>
            <p:nvPr/>
          </p:nvSpPr>
          <p:spPr bwMode="auto">
            <a:xfrm>
              <a:off x="2436" y="1204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43" name="Oval 27"/>
            <p:cNvSpPr>
              <a:spLocks noChangeArrowheads="1"/>
            </p:cNvSpPr>
            <p:nvPr/>
          </p:nvSpPr>
          <p:spPr bwMode="auto">
            <a:xfrm>
              <a:off x="2892" y="2054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44" name="Oval 28"/>
            <p:cNvSpPr>
              <a:spLocks noChangeArrowheads="1"/>
            </p:cNvSpPr>
            <p:nvPr/>
          </p:nvSpPr>
          <p:spPr bwMode="auto">
            <a:xfrm>
              <a:off x="2147" y="2642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45" name="Oval 29"/>
            <p:cNvSpPr>
              <a:spLocks noChangeArrowheads="1"/>
            </p:cNvSpPr>
            <p:nvPr/>
          </p:nvSpPr>
          <p:spPr bwMode="auto">
            <a:xfrm>
              <a:off x="1921" y="3911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46" name="Oval 30"/>
            <p:cNvSpPr>
              <a:spLocks noChangeArrowheads="1"/>
            </p:cNvSpPr>
            <p:nvPr/>
          </p:nvSpPr>
          <p:spPr bwMode="auto">
            <a:xfrm>
              <a:off x="2466" y="3385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47" name="Oval 31"/>
            <p:cNvSpPr>
              <a:spLocks noChangeArrowheads="1"/>
            </p:cNvSpPr>
            <p:nvPr/>
          </p:nvSpPr>
          <p:spPr bwMode="auto">
            <a:xfrm>
              <a:off x="3231" y="3793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48" name="Oval 32"/>
            <p:cNvSpPr>
              <a:spLocks noChangeArrowheads="1"/>
            </p:cNvSpPr>
            <p:nvPr/>
          </p:nvSpPr>
          <p:spPr bwMode="auto">
            <a:xfrm>
              <a:off x="2732" y="1712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49" name="Oval 33"/>
            <p:cNvSpPr>
              <a:spLocks noChangeArrowheads="1"/>
            </p:cNvSpPr>
            <p:nvPr/>
          </p:nvSpPr>
          <p:spPr bwMode="auto">
            <a:xfrm>
              <a:off x="3055" y="3190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50" name="Oval 34"/>
            <p:cNvSpPr>
              <a:spLocks noChangeArrowheads="1"/>
            </p:cNvSpPr>
            <p:nvPr/>
          </p:nvSpPr>
          <p:spPr bwMode="auto">
            <a:xfrm>
              <a:off x="3283" y="1836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88451" name="Oval 35"/>
            <p:cNvSpPr>
              <a:spLocks noChangeArrowheads="1"/>
            </p:cNvSpPr>
            <p:nvPr/>
          </p:nvSpPr>
          <p:spPr bwMode="auto">
            <a:xfrm>
              <a:off x="2227" y="1661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4140200" y="2781300"/>
            <a:ext cx="936625" cy="1946275"/>
            <a:chOff x="5012" y="1207"/>
            <a:chExt cx="590" cy="1226"/>
          </a:xfrm>
        </p:grpSpPr>
        <p:grpSp>
          <p:nvGrpSpPr>
            <p:cNvPr id="4" name="Group 37"/>
            <p:cNvGrpSpPr>
              <a:grpSpLocks/>
            </p:cNvGrpSpPr>
            <p:nvPr/>
          </p:nvGrpSpPr>
          <p:grpSpPr bwMode="auto">
            <a:xfrm>
              <a:off x="5012" y="1207"/>
              <a:ext cx="46" cy="1225"/>
              <a:chOff x="3724" y="2115"/>
              <a:chExt cx="46" cy="1225"/>
            </a:xfrm>
          </p:grpSpPr>
          <p:sp>
            <p:nvSpPr>
              <p:cNvPr id="188454" name="Oval 38"/>
              <p:cNvSpPr>
                <a:spLocks noChangeArrowheads="1"/>
              </p:cNvSpPr>
              <p:nvPr/>
            </p:nvSpPr>
            <p:spPr bwMode="auto">
              <a:xfrm>
                <a:off x="3724" y="2115"/>
                <a:ext cx="46" cy="122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88455" name="Oval 39"/>
              <p:cNvSpPr>
                <a:spLocks noChangeArrowheads="1"/>
              </p:cNvSpPr>
              <p:nvPr/>
            </p:nvSpPr>
            <p:spPr bwMode="auto">
              <a:xfrm>
                <a:off x="3724" y="3249"/>
                <a:ext cx="45" cy="45"/>
              </a:xfrm>
              <a:prstGeom prst="ellipse">
                <a:avLst/>
              </a:prstGeom>
              <a:solidFill>
                <a:srgbClr val="FF0066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5" name="Group 40"/>
            <p:cNvGrpSpPr>
              <a:grpSpLocks/>
            </p:cNvGrpSpPr>
            <p:nvPr/>
          </p:nvGrpSpPr>
          <p:grpSpPr bwMode="auto">
            <a:xfrm>
              <a:off x="5057" y="1207"/>
              <a:ext cx="46" cy="1225"/>
              <a:chOff x="3724" y="2115"/>
              <a:chExt cx="46" cy="1225"/>
            </a:xfrm>
          </p:grpSpPr>
          <p:sp>
            <p:nvSpPr>
              <p:cNvPr id="188457" name="Oval 41"/>
              <p:cNvSpPr>
                <a:spLocks noChangeArrowheads="1"/>
              </p:cNvSpPr>
              <p:nvPr/>
            </p:nvSpPr>
            <p:spPr bwMode="auto">
              <a:xfrm>
                <a:off x="3724" y="2115"/>
                <a:ext cx="46" cy="122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88458" name="Oval 42"/>
              <p:cNvSpPr>
                <a:spLocks noChangeArrowheads="1"/>
              </p:cNvSpPr>
              <p:nvPr/>
            </p:nvSpPr>
            <p:spPr bwMode="auto">
              <a:xfrm>
                <a:off x="3724" y="3249"/>
                <a:ext cx="45" cy="45"/>
              </a:xfrm>
              <a:prstGeom prst="ellipse">
                <a:avLst/>
              </a:prstGeom>
              <a:solidFill>
                <a:srgbClr val="FF0066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6" name="Group 43"/>
            <p:cNvGrpSpPr>
              <a:grpSpLocks/>
            </p:cNvGrpSpPr>
            <p:nvPr/>
          </p:nvGrpSpPr>
          <p:grpSpPr bwMode="auto">
            <a:xfrm flipV="1">
              <a:off x="5103" y="1207"/>
              <a:ext cx="46" cy="1225"/>
              <a:chOff x="3724" y="2115"/>
              <a:chExt cx="46" cy="1225"/>
            </a:xfrm>
          </p:grpSpPr>
          <p:sp>
            <p:nvSpPr>
              <p:cNvPr id="188460" name="Oval 44"/>
              <p:cNvSpPr>
                <a:spLocks noChangeArrowheads="1"/>
              </p:cNvSpPr>
              <p:nvPr/>
            </p:nvSpPr>
            <p:spPr bwMode="auto">
              <a:xfrm>
                <a:off x="3724" y="2115"/>
                <a:ext cx="46" cy="122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88461" name="Oval 45"/>
              <p:cNvSpPr>
                <a:spLocks noChangeArrowheads="1"/>
              </p:cNvSpPr>
              <p:nvPr/>
            </p:nvSpPr>
            <p:spPr bwMode="auto">
              <a:xfrm>
                <a:off x="3724" y="3249"/>
                <a:ext cx="45" cy="45"/>
              </a:xfrm>
              <a:prstGeom prst="ellipse">
                <a:avLst/>
              </a:prstGeom>
              <a:solidFill>
                <a:srgbClr val="FF0066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7" name="Group 46"/>
            <p:cNvGrpSpPr>
              <a:grpSpLocks/>
            </p:cNvGrpSpPr>
            <p:nvPr/>
          </p:nvGrpSpPr>
          <p:grpSpPr bwMode="auto">
            <a:xfrm>
              <a:off x="5148" y="1207"/>
              <a:ext cx="46" cy="1225"/>
              <a:chOff x="3724" y="2115"/>
              <a:chExt cx="46" cy="1225"/>
            </a:xfrm>
          </p:grpSpPr>
          <p:sp>
            <p:nvSpPr>
              <p:cNvPr id="188463" name="Oval 47"/>
              <p:cNvSpPr>
                <a:spLocks noChangeArrowheads="1"/>
              </p:cNvSpPr>
              <p:nvPr/>
            </p:nvSpPr>
            <p:spPr bwMode="auto">
              <a:xfrm>
                <a:off x="3724" y="2115"/>
                <a:ext cx="46" cy="122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88464" name="Oval 48"/>
              <p:cNvSpPr>
                <a:spLocks noChangeArrowheads="1"/>
              </p:cNvSpPr>
              <p:nvPr/>
            </p:nvSpPr>
            <p:spPr bwMode="auto">
              <a:xfrm>
                <a:off x="3724" y="3249"/>
                <a:ext cx="45" cy="45"/>
              </a:xfrm>
              <a:prstGeom prst="ellipse">
                <a:avLst/>
              </a:prstGeom>
              <a:solidFill>
                <a:srgbClr val="FF0066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8" name="Group 49"/>
            <p:cNvGrpSpPr>
              <a:grpSpLocks/>
            </p:cNvGrpSpPr>
            <p:nvPr/>
          </p:nvGrpSpPr>
          <p:grpSpPr bwMode="auto">
            <a:xfrm flipH="1" flipV="1">
              <a:off x="5193" y="1207"/>
              <a:ext cx="46" cy="1225"/>
              <a:chOff x="3724" y="2115"/>
              <a:chExt cx="46" cy="1225"/>
            </a:xfrm>
          </p:grpSpPr>
          <p:sp>
            <p:nvSpPr>
              <p:cNvPr id="188466" name="Oval 50"/>
              <p:cNvSpPr>
                <a:spLocks noChangeArrowheads="1"/>
              </p:cNvSpPr>
              <p:nvPr/>
            </p:nvSpPr>
            <p:spPr bwMode="auto">
              <a:xfrm>
                <a:off x="3724" y="2115"/>
                <a:ext cx="46" cy="122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88467" name="Oval 51"/>
              <p:cNvSpPr>
                <a:spLocks noChangeArrowheads="1"/>
              </p:cNvSpPr>
              <p:nvPr/>
            </p:nvSpPr>
            <p:spPr bwMode="auto">
              <a:xfrm>
                <a:off x="3724" y="3249"/>
                <a:ext cx="45" cy="45"/>
              </a:xfrm>
              <a:prstGeom prst="ellipse">
                <a:avLst/>
              </a:prstGeom>
              <a:solidFill>
                <a:srgbClr val="FF0066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9" name="Group 52"/>
            <p:cNvGrpSpPr>
              <a:grpSpLocks/>
            </p:cNvGrpSpPr>
            <p:nvPr/>
          </p:nvGrpSpPr>
          <p:grpSpPr bwMode="auto">
            <a:xfrm>
              <a:off x="5238" y="1207"/>
              <a:ext cx="46" cy="1225"/>
              <a:chOff x="3724" y="2115"/>
              <a:chExt cx="46" cy="1225"/>
            </a:xfrm>
          </p:grpSpPr>
          <p:sp>
            <p:nvSpPr>
              <p:cNvPr id="188469" name="Oval 53"/>
              <p:cNvSpPr>
                <a:spLocks noChangeArrowheads="1"/>
              </p:cNvSpPr>
              <p:nvPr/>
            </p:nvSpPr>
            <p:spPr bwMode="auto">
              <a:xfrm>
                <a:off x="3724" y="2115"/>
                <a:ext cx="46" cy="122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88470" name="Oval 54"/>
              <p:cNvSpPr>
                <a:spLocks noChangeArrowheads="1"/>
              </p:cNvSpPr>
              <p:nvPr/>
            </p:nvSpPr>
            <p:spPr bwMode="auto">
              <a:xfrm>
                <a:off x="3724" y="3249"/>
                <a:ext cx="45" cy="45"/>
              </a:xfrm>
              <a:prstGeom prst="ellipse">
                <a:avLst/>
              </a:prstGeom>
              <a:solidFill>
                <a:srgbClr val="FF0066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10" name="Group 55"/>
            <p:cNvGrpSpPr>
              <a:grpSpLocks/>
            </p:cNvGrpSpPr>
            <p:nvPr/>
          </p:nvGrpSpPr>
          <p:grpSpPr bwMode="auto">
            <a:xfrm flipV="1">
              <a:off x="5283" y="1207"/>
              <a:ext cx="46" cy="1225"/>
              <a:chOff x="3724" y="2115"/>
              <a:chExt cx="46" cy="1225"/>
            </a:xfrm>
          </p:grpSpPr>
          <p:sp>
            <p:nvSpPr>
              <p:cNvPr id="188472" name="Oval 56"/>
              <p:cNvSpPr>
                <a:spLocks noChangeArrowheads="1"/>
              </p:cNvSpPr>
              <p:nvPr/>
            </p:nvSpPr>
            <p:spPr bwMode="auto">
              <a:xfrm>
                <a:off x="3724" y="2115"/>
                <a:ext cx="46" cy="122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88473" name="Oval 57"/>
              <p:cNvSpPr>
                <a:spLocks noChangeArrowheads="1"/>
              </p:cNvSpPr>
              <p:nvPr/>
            </p:nvSpPr>
            <p:spPr bwMode="auto">
              <a:xfrm>
                <a:off x="3724" y="3249"/>
                <a:ext cx="45" cy="45"/>
              </a:xfrm>
              <a:prstGeom prst="ellipse">
                <a:avLst/>
              </a:prstGeom>
              <a:solidFill>
                <a:srgbClr val="FF0066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11" name="Group 58"/>
            <p:cNvGrpSpPr>
              <a:grpSpLocks/>
            </p:cNvGrpSpPr>
            <p:nvPr/>
          </p:nvGrpSpPr>
          <p:grpSpPr bwMode="auto">
            <a:xfrm>
              <a:off x="5329" y="1207"/>
              <a:ext cx="46" cy="1225"/>
              <a:chOff x="3724" y="2115"/>
              <a:chExt cx="46" cy="1225"/>
            </a:xfrm>
          </p:grpSpPr>
          <p:sp>
            <p:nvSpPr>
              <p:cNvPr id="188475" name="Oval 59"/>
              <p:cNvSpPr>
                <a:spLocks noChangeArrowheads="1"/>
              </p:cNvSpPr>
              <p:nvPr/>
            </p:nvSpPr>
            <p:spPr bwMode="auto">
              <a:xfrm>
                <a:off x="3724" y="2115"/>
                <a:ext cx="46" cy="122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88476" name="Oval 60"/>
              <p:cNvSpPr>
                <a:spLocks noChangeArrowheads="1"/>
              </p:cNvSpPr>
              <p:nvPr/>
            </p:nvSpPr>
            <p:spPr bwMode="auto">
              <a:xfrm>
                <a:off x="3724" y="3249"/>
                <a:ext cx="45" cy="45"/>
              </a:xfrm>
              <a:prstGeom prst="ellipse">
                <a:avLst/>
              </a:prstGeom>
              <a:solidFill>
                <a:srgbClr val="FF0066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12" name="Group 61"/>
            <p:cNvGrpSpPr>
              <a:grpSpLocks/>
            </p:cNvGrpSpPr>
            <p:nvPr/>
          </p:nvGrpSpPr>
          <p:grpSpPr bwMode="auto">
            <a:xfrm flipV="1">
              <a:off x="5375" y="1207"/>
              <a:ext cx="46" cy="1225"/>
              <a:chOff x="3724" y="2115"/>
              <a:chExt cx="46" cy="1225"/>
            </a:xfrm>
          </p:grpSpPr>
          <p:sp>
            <p:nvSpPr>
              <p:cNvPr id="188478" name="Oval 62"/>
              <p:cNvSpPr>
                <a:spLocks noChangeArrowheads="1"/>
              </p:cNvSpPr>
              <p:nvPr/>
            </p:nvSpPr>
            <p:spPr bwMode="auto">
              <a:xfrm>
                <a:off x="3724" y="2115"/>
                <a:ext cx="46" cy="122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88479" name="Oval 63"/>
              <p:cNvSpPr>
                <a:spLocks noChangeArrowheads="1"/>
              </p:cNvSpPr>
              <p:nvPr/>
            </p:nvSpPr>
            <p:spPr bwMode="auto">
              <a:xfrm>
                <a:off x="3724" y="3249"/>
                <a:ext cx="45" cy="45"/>
              </a:xfrm>
              <a:prstGeom prst="ellipse">
                <a:avLst/>
              </a:prstGeom>
              <a:solidFill>
                <a:srgbClr val="FF0066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13" name="Group 64"/>
            <p:cNvGrpSpPr>
              <a:grpSpLocks/>
            </p:cNvGrpSpPr>
            <p:nvPr/>
          </p:nvGrpSpPr>
          <p:grpSpPr bwMode="auto">
            <a:xfrm flipV="1">
              <a:off x="5420" y="1207"/>
              <a:ext cx="46" cy="1225"/>
              <a:chOff x="3724" y="2115"/>
              <a:chExt cx="46" cy="1225"/>
            </a:xfrm>
          </p:grpSpPr>
          <p:sp>
            <p:nvSpPr>
              <p:cNvPr id="188481" name="Oval 65"/>
              <p:cNvSpPr>
                <a:spLocks noChangeArrowheads="1"/>
              </p:cNvSpPr>
              <p:nvPr/>
            </p:nvSpPr>
            <p:spPr bwMode="auto">
              <a:xfrm>
                <a:off x="3724" y="2115"/>
                <a:ext cx="46" cy="122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88482" name="Oval 66"/>
              <p:cNvSpPr>
                <a:spLocks noChangeArrowheads="1"/>
              </p:cNvSpPr>
              <p:nvPr/>
            </p:nvSpPr>
            <p:spPr bwMode="auto">
              <a:xfrm>
                <a:off x="3724" y="3249"/>
                <a:ext cx="45" cy="45"/>
              </a:xfrm>
              <a:prstGeom prst="ellipse">
                <a:avLst/>
              </a:prstGeom>
              <a:solidFill>
                <a:srgbClr val="FF0066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14" name="Group 67"/>
            <p:cNvGrpSpPr>
              <a:grpSpLocks/>
            </p:cNvGrpSpPr>
            <p:nvPr/>
          </p:nvGrpSpPr>
          <p:grpSpPr bwMode="auto">
            <a:xfrm>
              <a:off x="5465" y="1207"/>
              <a:ext cx="46" cy="1225"/>
              <a:chOff x="3724" y="2115"/>
              <a:chExt cx="46" cy="1225"/>
            </a:xfrm>
          </p:grpSpPr>
          <p:sp>
            <p:nvSpPr>
              <p:cNvPr id="188484" name="Oval 68"/>
              <p:cNvSpPr>
                <a:spLocks noChangeArrowheads="1"/>
              </p:cNvSpPr>
              <p:nvPr/>
            </p:nvSpPr>
            <p:spPr bwMode="auto">
              <a:xfrm>
                <a:off x="3724" y="2115"/>
                <a:ext cx="46" cy="122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88485" name="Oval 69"/>
              <p:cNvSpPr>
                <a:spLocks noChangeArrowheads="1"/>
              </p:cNvSpPr>
              <p:nvPr/>
            </p:nvSpPr>
            <p:spPr bwMode="auto">
              <a:xfrm>
                <a:off x="3724" y="3249"/>
                <a:ext cx="45" cy="45"/>
              </a:xfrm>
              <a:prstGeom prst="ellipse">
                <a:avLst/>
              </a:prstGeom>
              <a:solidFill>
                <a:srgbClr val="FF0066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15" name="Group 70"/>
            <p:cNvGrpSpPr>
              <a:grpSpLocks/>
            </p:cNvGrpSpPr>
            <p:nvPr/>
          </p:nvGrpSpPr>
          <p:grpSpPr bwMode="auto">
            <a:xfrm flipV="1">
              <a:off x="5511" y="1207"/>
              <a:ext cx="46" cy="1225"/>
              <a:chOff x="3724" y="2115"/>
              <a:chExt cx="46" cy="1225"/>
            </a:xfrm>
          </p:grpSpPr>
          <p:sp>
            <p:nvSpPr>
              <p:cNvPr id="188487" name="Oval 71"/>
              <p:cNvSpPr>
                <a:spLocks noChangeArrowheads="1"/>
              </p:cNvSpPr>
              <p:nvPr/>
            </p:nvSpPr>
            <p:spPr bwMode="auto">
              <a:xfrm>
                <a:off x="3724" y="2115"/>
                <a:ext cx="46" cy="122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88488" name="Oval 72"/>
              <p:cNvSpPr>
                <a:spLocks noChangeArrowheads="1"/>
              </p:cNvSpPr>
              <p:nvPr/>
            </p:nvSpPr>
            <p:spPr bwMode="auto">
              <a:xfrm>
                <a:off x="3724" y="3249"/>
                <a:ext cx="45" cy="45"/>
              </a:xfrm>
              <a:prstGeom prst="ellipse">
                <a:avLst/>
              </a:prstGeom>
              <a:solidFill>
                <a:srgbClr val="FF0066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16" name="Group 73"/>
            <p:cNvGrpSpPr>
              <a:grpSpLocks/>
            </p:cNvGrpSpPr>
            <p:nvPr/>
          </p:nvGrpSpPr>
          <p:grpSpPr bwMode="auto">
            <a:xfrm flipV="1">
              <a:off x="5556" y="1208"/>
              <a:ext cx="46" cy="1225"/>
              <a:chOff x="3724" y="2115"/>
              <a:chExt cx="46" cy="1225"/>
            </a:xfrm>
          </p:grpSpPr>
          <p:sp>
            <p:nvSpPr>
              <p:cNvPr id="188490" name="Oval 74"/>
              <p:cNvSpPr>
                <a:spLocks noChangeArrowheads="1"/>
              </p:cNvSpPr>
              <p:nvPr/>
            </p:nvSpPr>
            <p:spPr bwMode="auto">
              <a:xfrm>
                <a:off x="3724" y="2115"/>
                <a:ext cx="46" cy="122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88491" name="Oval 75"/>
              <p:cNvSpPr>
                <a:spLocks noChangeArrowheads="1"/>
              </p:cNvSpPr>
              <p:nvPr/>
            </p:nvSpPr>
            <p:spPr bwMode="auto">
              <a:xfrm>
                <a:off x="3724" y="3249"/>
                <a:ext cx="45" cy="45"/>
              </a:xfrm>
              <a:prstGeom prst="ellipse">
                <a:avLst/>
              </a:prstGeom>
              <a:solidFill>
                <a:srgbClr val="FF0066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</p:grpSp>
      </p:grpSp>
      <p:grpSp>
        <p:nvGrpSpPr>
          <p:cNvPr id="17" name="Group 76"/>
          <p:cNvGrpSpPr>
            <a:grpSpLocks/>
          </p:cNvGrpSpPr>
          <p:nvPr/>
        </p:nvGrpSpPr>
        <p:grpSpPr bwMode="auto">
          <a:xfrm>
            <a:off x="4427538" y="2492375"/>
            <a:ext cx="720725" cy="2952750"/>
            <a:chOff x="2835" y="1480"/>
            <a:chExt cx="499" cy="1950"/>
          </a:xfrm>
        </p:grpSpPr>
        <p:sp>
          <p:nvSpPr>
            <p:cNvPr id="188493" name="Line 77"/>
            <p:cNvSpPr>
              <a:spLocks noChangeShapeType="1"/>
            </p:cNvSpPr>
            <p:nvPr/>
          </p:nvSpPr>
          <p:spPr bwMode="auto">
            <a:xfrm flipV="1">
              <a:off x="2835" y="1480"/>
              <a:ext cx="0" cy="195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188494" name="Freeform 78"/>
            <p:cNvSpPr>
              <a:spLocks/>
            </p:cNvSpPr>
            <p:nvPr/>
          </p:nvSpPr>
          <p:spPr bwMode="auto">
            <a:xfrm>
              <a:off x="2835" y="1933"/>
              <a:ext cx="499" cy="3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7" y="91"/>
                </a:cxn>
                <a:cxn ang="0">
                  <a:pos x="499" y="363"/>
                </a:cxn>
              </a:cxnLst>
              <a:rect l="0" t="0" r="r" b="b"/>
              <a:pathLst>
                <a:path w="499" h="363">
                  <a:moveTo>
                    <a:pt x="0" y="0"/>
                  </a:moveTo>
                  <a:cubicBezTo>
                    <a:pt x="117" y="15"/>
                    <a:pt x="234" y="31"/>
                    <a:pt x="317" y="91"/>
                  </a:cubicBezTo>
                  <a:cubicBezTo>
                    <a:pt x="400" y="151"/>
                    <a:pt x="469" y="318"/>
                    <a:pt x="499" y="363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</p:grpSp>
      <p:grpSp>
        <p:nvGrpSpPr>
          <p:cNvPr id="18" name="Group 79"/>
          <p:cNvGrpSpPr>
            <a:grpSpLocks/>
          </p:cNvGrpSpPr>
          <p:nvPr/>
        </p:nvGrpSpPr>
        <p:grpSpPr bwMode="auto">
          <a:xfrm>
            <a:off x="5292725" y="3213100"/>
            <a:ext cx="287338" cy="2736850"/>
            <a:chOff x="3334" y="2024"/>
            <a:chExt cx="181" cy="1724"/>
          </a:xfrm>
        </p:grpSpPr>
        <p:sp>
          <p:nvSpPr>
            <p:cNvPr id="188496" name="Line 80"/>
            <p:cNvSpPr>
              <a:spLocks noChangeShapeType="1"/>
            </p:cNvSpPr>
            <p:nvPr/>
          </p:nvSpPr>
          <p:spPr bwMode="auto">
            <a:xfrm flipV="1">
              <a:off x="3334" y="2024"/>
              <a:ext cx="0" cy="172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188497" name="Freeform 81"/>
            <p:cNvSpPr>
              <a:spLocks/>
            </p:cNvSpPr>
            <p:nvPr/>
          </p:nvSpPr>
          <p:spPr bwMode="auto">
            <a:xfrm>
              <a:off x="3334" y="2779"/>
              <a:ext cx="181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7" y="91"/>
                </a:cxn>
                <a:cxn ang="0">
                  <a:pos x="499" y="363"/>
                </a:cxn>
              </a:cxnLst>
              <a:rect l="0" t="0" r="r" b="b"/>
              <a:pathLst>
                <a:path w="499" h="363">
                  <a:moveTo>
                    <a:pt x="0" y="0"/>
                  </a:moveTo>
                  <a:cubicBezTo>
                    <a:pt x="117" y="15"/>
                    <a:pt x="234" y="31"/>
                    <a:pt x="317" y="91"/>
                  </a:cubicBezTo>
                  <a:cubicBezTo>
                    <a:pt x="400" y="151"/>
                    <a:pt x="469" y="318"/>
                    <a:pt x="499" y="363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</p:grpSp>
      <p:graphicFrame>
        <p:nvGraphicFramePr>
          <p:cNvPr id="188529" name="Object 113"/>
          <p:cNvGraphicFramePr>
            <a:graphicFrameLocks noChangeAspect="1"/>
          </p:cNvGraphicFramePr>
          <p:nvPr/>
        </p:nvGraphicFramePr>
        <p:xfrm>
          <a:off x="1116013" y="5564188"/>
          <a:ext cx="2232025" cy="592137"/>
        </p:xfrm>
        <a:graphic>
          <a:graphicData uri="http://schemas.openxmlformats.org/presentationml/2006/ole">
            <p:oleObj spid="_x0000_s1026" name="Equation" r:id="rId4" imgW="1054080" imgH="279360" progId="Equation.DSMT4">
              <p:embed/>
            </p:oleObj>
          </a:graphicData>
        </a:graphic>
      </p:graphicFrame>
      <p:grpSp>
        <p:nvGrpSpPr>
          <p:cNvPr id="147" name="Group 6"/>
          <p:cNvGrpSpPr>
            <a:grpSpLocks/>
          </p:cNvGrpSpPr>
          <p:nvPr/>
        </p:nvGrpSpPr>
        <p:grpSpPr bwMode="auto">
          <a:xfrm>
            <a:off x="3282950" y="1925638"/>
            <a:ext cx="3602038" cy="4608512"/>
            <a:chOff x="1111" y="1117"/>
            <a:chExt cx="2269" cy="2903"/>
          </a:xfrm>
        </p:grpSpPr>
        <p:sp>
          <p:nvSpPr>
            <p:cNvPr id="148" name="Oval 7"/>
            <p:cNvSpPr>
              <a:spLocks noChangeArrowheads="1"/>
            </p:cNvSpPr>
            <p:nvPr/>
          </p:nvSpPr>
          <p:spPr bwMode="auto">
            <a:xfrm>
              <a:off x="1746" y="1979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49" name="Oval 8"/>
            <p:cNvSpPr>
              <a:spLocks noChangeArrowheads="1"/>
            </p:cNvSpPr>
            <p:nvPr/>
          </p:nvSpPr>
          <p:spPr bwMode="auto">
            <a:xfrm rot="-759229">
              <a:off x="2336" y="1570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50" name="Oval 9"/>
            <p:cNvSpPr>
              <a:spLocks noChangeArrowheads="1"/>
            </p:cNvSpPr>
            <p:nvPr/>
          </p:nvSpPr>
          <p:spPr bwMode="auto">
            <a:xfrm rot="622195">
              <a:off x="1519" y="1570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51" name="Oval 10"/>
            <p:cNvSpPr>
              <a:spLocks noChangeArrowheads="1"/>
            </p:cNvSpPr>
            <p:nvPr/>
          </p:nvSpPr>
          <p:spPr bwMode="auto">
            <a:xfrm rot="-2935757">
              <a:off x="1701" y="2205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52" name="Oval 11"/>
            <p:cNvSpPr>
              <a:spLocks noChangeArrowheads="1"/>
            </p:cNvSpPr>
            <p:nvPr/>
          </p:nvSpPr>
          <p:spPr bwMode="auto">
            <a:xfrm rot="1404892">
              <a:off x="1973" y="1480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53" name="Oval 12"/>
            <p:cNvSpPr>
              <a:spLocks noChangeArrowheads="1"/>
            </p:cNvSpPr>
            <p:nvPr/>
          </p:nvSpPr>
          <p:spPr bwMode="auto">
            <a:xfrm rot="-948029">
              <a:off x="2290" y="2568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54" name="Oval 13"/>
            <p:cNvSpPr>
              <a:spLocks noChangeArrowheads="1"/>
            </p:cNvSpPr>
            <p:nvPr/>
          </p:nvSpPr>
          <p:spPr bwMode="auto">
            <a:xfrm rot="-1264461">
              <a:off x="2925" y="1616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55" name="Oval 14"/>
            <p:cNvSpPr>
              <a:spLocks noChangeArrowheads="1"/>
            </p:cNvSpPr>
            <p:nvPr/>
          </p:nvSpPr>
          <p:spPr bwMode="auto">
            <a:xfrm rot="948029">
              <a:off x="2608" y="2296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56" name="Oval 15"/>
            <p:cNvSpPr>
              <a:spLocks noChangeArrowheads="1"/>
            </p:cNvSpPr>
            <p:nvPr/>
          </p:nvSpPr>
          <p:spPr bwMode="auto">
            <a:xfrm rot="779769">
              <a:off x="3152" y="2160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57" name="Oval 16"/>
            <p:cNvSpPr>
              <a:spLocks noChangeArrowheads="1"/>
            </p:cNvSpPr>
            <p:nvPr/>
          </p:nvSpPr>
          <p:spPr bwMode="auto">
            <a:xfrm rot="-720043">
              <a:off x="1383" y="2568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58" name="Oval 17"/>
            <p:cNvSpPr>
              <a:spLocks noChangeArrowheads="1"/>
            </p:cNvSpPr>
            <p:nvPr/>
          </p:nvSpPr>
          <p:spPr bwMode="auto">
            <a:xfrm rot="964774">
              <a:off x="2290" y="1117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59" name="Oval 18"/>
            <p:cNvSpPr>
              <a:spLocks noChangeArrowheads="1"/>
            </p:cNvSpPr>
            <p:nvPr/>
          </p:nvSpPr>
          <p:spPr bwMode="auto">
            <a:xfrm rot="914059">
              <a:off x="2064" y="2795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60" name="Oval 19"/>
            <p:cNvSpPr>
              <a:spLocks noChangeArrowheads="1"/>
            </p:cNvSpPr>
            <p:nvPr/>
          </p:nvSpPr>
          <p:spPr bwMode="auto">
            <a:xfrm rot="-348269">
              <a:off x="3334" y="1752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61" name="Oval 20"/>
            <p:cNvSpPr>
              <a:spLocks noChangeArrowheads="1"/>
            </p:cNvSpPr>
            <p:nvPr/>
          </p:nvSpPr>
          <p:spPr bwMode="auto">
            <a:xfrm rot="-7030312">
              <a:off x="2427" y="1706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62" name="Oval 21"/>
            <p:cNvSpPr>
              <a:spLocks noChangeArrowheads="1"/>
            </p:cNvSpPr>
            <p:nvPr/>
          </p:nvSpPr>
          <p:spPr bwMode="auto">
            <a:xfrm rot="-12194568">
              <a:off x="3016" y="2704"/>
              <a:ext cx="46" cy="12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63" name="Oval 22"/>
            <p:cNvSpPr>
              <a:spLocks noChangeArrowheads="1"/>
            </p:cNvSpPr>
            <p:nvPr/>
          </p:nvSpPr>
          <p:spPr bwMode="auto">
            <a:xfrm>
              <a:off x="1619" y="1616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64" name="Oval 23"/>
            <p:cNvSpPr>
              <a:spLocks noChangeArrowheads="1"/>
            </p:cNvSpPr>
            <p:nvPr/>
          </p:nvSpPr>
          <p:spPr bwMode="auto">
            <a:xfrm>
              <a:off x="1746" y="3113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65" name="Oval 24"/>
            <p:cNvSpPr>
              <a:spLocks noChangeArrowheads="1"/>
            </p:cNvSpPr>
            <p:nvPr/>
          </p:nvSpPr>
          <p:spPr bwMode="auto">
            <a:xfrm>
              <a:off x="1271" y="2614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66" name="Oval 25"/>
            <p:cNvSpPr>
              <a:spLocks noChangeArrowheads="1"/>
            </p:cNvSpPr>
            <p:nvPr/>
          </p:nvSpPr>
          <p:spPr bwMode="auto">
            <a:xfrm>
              <a:off x="1764" y="2553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67" name="Oval 26"/>
            <p:cNvSpPr>
              <a:spLocks noChangeArrowheads="1"/>
            </p:cNvSpPr>
            <p:nvPr/>
          </p:nvSpPr>
          <p:spPr bwMode="auto">
            <a:xfrm>
              <a:off x="2436" y="1204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68" name="Oval 27"/>
            <p:cNvSpPr>
              <a:spLocks noChangeArrowheads="1"/>
            </p:cNvSpPr>
            <p:nvPr/>
          </p:nvSpPr>
          <p:spPr bwMode="auto">
            <a:xfrm>
              <a:off x="2892" y="2054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69" name="Oval 28"/>
            <p:cNvSpPr>
              <a:spLocks noChangeArrowheads="1"/>
            </p:cNvSpPr>
            <p:nvPr/>
          </p:nvSpPr>
          <p:spPr bwMode="auto">
            <a:xfrm>
              <a:off x="2147" y="2642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70" name="Oval 29"/>
            <p:cNvSpPr>
              <a:spLocks noChangeArrowheads="1"/>
            </p:cNvSpPr>
            <p:nvPr/>
          </p:nvSpPr>
          <p:spPr bwMode="auto">
            <a:xfrm>
              <a:off x="1921" y="3911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71" name="Oval 30"/>
            <p:cNvSpPr>
              <a:spLocks noChangeArrowheads="1"/>
            </p:cNvSpPr>
            <p:nvPr/>
          </p:nvSpPr>
          <p:spPr bwMode="auto">
            <a:xfrm>
              <a:off x="2466" y="3385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72" name="Oval 31"/>
            <p:cNvSpPr>
              <a:spLocks noChangeArrowheads="1"/>
            </p:cNvSpPr>
            <p:nvPr/>
          </p:nvSpPr>
          <p:spPr bwMode="auto">
            <a:xfrm>
              <a:off x="3231" y="3793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73" name="Oval 32"/>
            <p:cNvSpPr>
              <a:spLocks noChangeArrowheads="1"/>
            </p:cNvSpPr>
            <p:nvPr/>
          </p:nvSpPr>
          <p:spPr bwMode="auto">
            <a:xfrm>
              <a:off x="2732" y="1712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74" name="Oval 33"/>
            <p:cNvSpPr>
              <a:spLocks noChangeArrowheads="1"/>
            </p:cNvSpPr>
            <p:nvPr/>
          </p:nvSpPr>
          <p:spPr bwMode="auto">
            <a:xfrm>
              <a:off x="3055" y="3190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75" name="Oval 34"/>
            <p:cNvSpPr>
              <a:spLocks noChangeArrowheads="1"/>
            </p:cNvSpPr>
            <p:nvPr/>
          </p:nvSpPr>
          <p:spPr bwMode="auto">
            <a:xfrm>
              <a:off x="3283" y="1836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76" name="Oval 35"/>
            <p:cNvSpPr>
              <a:spLocks noChangeArrowheads="1"/>
            </p:cNvSpPr>
            <p:nvPr/>
          </p:nvSpPr>
          <p:spPr bwMode="auto">
            <a:xfrm>
              <a:off x="2227" y="1661"/>
              <a:ext cx="45" cy="4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  <p:sp>
        <p:nvSpPr>
          <p:cNvPr id="116" name="PoljeZBesedilom 115"/>
          <p:cNvSpPr txBox="1"/>
          <p:nvPr/>
        </p:nvSpPr>
        <p:spPr>
          <a:xfrm>
            <a:off x="3347864" y="6309320"/>
            <a:ext cx="5520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T. </a:t>
            </a:r>
            <a:r>
              <a:rPr lang="en-GB" dirty="0" err="1" smtClean="0"/>
              <a:t>Ciferna</a:t>
            </a:r>
            <a:r>
              <a:rPr lang="en-GB" dirty="0" smtClean="0"/>
              <a:t>, R. </a:t>
            </a:r>
            <a:r>
              <a:rPr lang="en-GB" dirty="0" err="1" smtClean="0"/>
              <a:t>Marroum</a:t>
            </a:r>
            <a:r>
              <a:rPr lang="en-GB" dirty="0" smtClean="0"/>
              <a:t>, </a:t>
            </a:r>
            <a:r>
              <a:rPr lang="en-GB" i="1" dirty="0" smtClean="0"/>
              <a:t>Liquid Crystals Today</a:t>
            </a:r>
            <a:r>
              <a:rPr lang="en-GB" dirty="0" smtClean="0"/>
              <a:t>, 4, 7 (1995).</a:t>
            </a:r>
            <a:endParaRPr lang="en-US" dirty="0"/>
          </a:p>
        </p:txBody>
      </p:sp>
      <p:sp>
        <p:nvSpPr>
          <p:cNvPr id="188528" name="Line 112"/>
          <p:cNvSpPr>
            <a:spLocks noChangeShapeType="1"/>
          </p:cNvSpPr>
          <p:nvPr/>
        </p:nvSpPr>
        <p:spPr bwMode="auto">
          <a:xfrm>
            <a:off x="4067944" y="2204864"/>
            <a:ext cx="1296987" cy="4176713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 type="triangle" w="med" len="med"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5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  <a:solidFill>
            <a:schemeClr val="tx2">
              <a:lumMod val="20000"/>
              <a:lumOff val="80000"/>
              <a:alpha val="70000"/>
            </a:schemeClr>
          </a:solidFill>
        </p:spPr>
        <p:txBody>
          <a:bodyPr/>
          <a:lstStyle/>
          <a:p>
            <a:r>
              <a:rPr lang="sl-SI" dirty="0" smtClean="0"/>
              <a:t>Zakaj tekoči kristali v  šoli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2132857"/>
            <a:ext cx="8229600" cy="4104455"/>
          </a:xfrm>
          <a:solidFill>
            <a:schemeClr val="tx2">
              <a:lumMod val="20000"/>
              <a:lumOff val="80000"/>
              <a:alpha val="71000"/>
            </a:schemeClr>
          </a:solidFill>
        </p:spPr>
        <p:txBody>
          <a:bodyPr/>
          <a:lstStyle/>
          <a:p>
            <a:r>
              <a:rPr lang="sl-SI" dirty="0" smtClean="0"/>
              <a:t>Kaj so tekoči kristali (TK)?</a:t>
            </a:r>
          </a:p>
          <a:p>
            <a:r>
              <a:rPr lang="sl-SI" dirty="0" smtClean="0"/>
              <a:t>Srečujemo jih vsak dan</a:t>
            </a:r>
          </a:p>
          <a:p>
            <a:r>
              <a:rPr lang="sl-SI" dirty="0" smtClean="0"/>
              <a:t>Morda so motivacija za naravoslovne študije ?</a:t>
            </a:r>
          </a:p>
          <a:p>
            <a:r>
              <a:rPr lang="sl-SI" dirty="0" smtClean="0"/>
              <a:t>TK za bodoče znanstvenike</a:t>
            </a:r>
            <a:endParaRPr lang="en-US" dirty="0" smtClean="0"/>
          </a:p>
          <a:p>
            <a:r>
              <a:rPr lang="sl-SI" dirty="0" smtClean="0"/>
              <a:t>TK kot ilustracija različnih pojavov</a:t>
            </a:r>
            <a:endParaRPr lang="en-US" dirty="0" smtClean="0"/>
          </a:p>
          <a:p>
            <a:r>
              <a:rPr lang="sl-SI" dirty="0" smtClean="0"/>
              <a:t>TK v srednjih in osnovnih  šolah</a:t>
            </a:r>
            <a:endParaRPr lang="en-US" dirty="0" smtClean="0"/>
          </a:p>
          <a:p>
            <a:r>
              <a:rPr lang="sl-SI" dirty="0" smtClean="0"/>
              <a:t>TK na razredni stopnji in v vrtcu</a:t>
            </a:r>
            <a:r>
              <a:rPr lang="en-US" dirty="0" smtClean="0"/>
              <a:t>???</a:t>
            </a:r>
            <a:endParaRPr lang="en-US" dirty="0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cepic2747</a:t>
            </a:r>
            <a:r>
              <a:rPr kumimoji="0" lang="sl-SI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cepic2747</a:t>
            </a:r>
            <a:r>
              <a:rPr kumimoji="0" lang="sl-SI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cepic2747</a:t>
            </a:r>
            <a:r>
              <a:rPr kumimoji="0" lang="sl-SI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C:\Users\Katarina\AppData\Local\Temp\Rar$DI14.920\DSC03413.JPG"/>
          <p:cNvPicPr/>
          <p:nvPr/>
        </p:nvPicPr>
        <p:blipFill>
          <a:blip r:embed="rId2" cstate="print"/>
          <a:srcRect l="7769" r="75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jeZBesedilom 4"/>
          <p:cNvSpPr txBox="1"/>
          <p:nvPr/>
        </p:nvSpPr>
        <p:spPr>
          <a:xfrm>
            <a:off x="395536" y="5805264"/>
            <a:ext cx="4392488" cy="707886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Dr. Katarina Susman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4"/>
          <p:cNvSpPr txBox="1">
            <a:spLocks/>
          </p:cNvSpPr>
          <p:nvPr/>
        </p:nvSpPr>
        <p:spPr>
          <a:xfrm>
            <a:off x="395536" y="188640"/>
            <a:ext cx="843528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Tekoči kristali so anizotropni</a:t>
            </a:r>
            <a:endParaRPr kumimoji="0" lang="sl-SI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897052"/>
            <a:ext cx="5400600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Tudi les je anizotropen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628800"/>
            <a:ext cx="31813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204864"/>
            <a:ext cx="48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5" name="PoljeZBesedilom 4"/>
          <p:cNvSpPr txBox="1"/>
          <p:nvPr/>
        </p:nvSpPr>
        <p:spPr>
          <a:xfrm>
            <a:off x="1115616" y="5517232"/>
            <a:ext cx="5328592" cy="707886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Saša Ziherl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1040111"/>
          <p:cNvPicPr/>
          <p:nvPr/>
        </p:nvPicPr>
        <p:blipFill>
          <a:blip r:embed="rId2" cstate="print"/>
          <a:srcRect t="12659" r="316"/>
          <a:stretch>
            <a:fillRect/>
          </a:stretch>
        </p:blipFill>
        <p:spPr bwMode="auto">
          <a:xfrm>
            <a:off x="2699792" y="983754"/>
            <a:ext cx="3600400" cy="2301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1619672" y="3429000"/>
          <a:ext cx="5905500" cy="3228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sl-SI" dirty="0" smtClean="0"/>
              <a:t>Mikrovalovi in les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Konoskopija</a:t>
            </a:r>
            <a:endParaRPr lang="sl-SI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82962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jeZBesedilom 3"/>
          <p:cNvSpPr txBox="1"/>
          <p:nvPr/>
        </p:nvSpPr>
        <p:spPr>
          <a:xfrm>
            <a:off x="1907704" y="5949280"/>
            <a:ext cx="7044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/>
              <a:t>Fukuda</a:t>
            </a:r>
            <a:r>
              <a:rPr lang="sl-SI" dirty="0" smtClean="0"/>
              <a:t> </a:t>
            </a:r>
            <a:r>
              <a:rPr lang="sl-SI" dirty="0" err="1" smtClean="0"/>
              <a:t>et</a:t>
            </a:r>
            <a:r>
              <a:rPr lang="sl-SI" dirty="0" smtClean="0"/>
              <a:t> </a:t>
            </a:r>
            <a:r>
              <a:rPr lang="sl-SI" dirty="0" err="1" smtClean="0"/>
              <a:t>al</a:t>
            </a:r>
            <a:r>
              <a:rPr lang="sl-SI" dirty="0" smtClean="0"/>
              <a:t>, JMC, 1994;   </a:t>
            </a:r>
            <a:r>
              <a:rPr lang="sl-SI" dirty="0" err="1" smtClean="0"/>
              <a:t>Takezoe</a:t>
            </a:r>
            <a:r>
              <a:rPr lang="sl-SI" dirty="0" smtClean="0"/>
              <a:t>, </a:t>
            </a:r>
            <a:r>
              <a:rPr lang="sl-SI" dirty="0" err="1" smtClean="0"/>
              <a:t>Gorecka</a:t>
            </a:r>
            <a:r>
              <a:rPr lang="sl-SI" dirty="0" smtClean="0"/>
              <a:t>, Čepič, Rev. Mod. </a:t>
            </a:r>
            <a:r>
              <a:rPr lang="sl-SI" dirty="0" err="1" smtClean="0"/>
              <a:t>Phys</a:t>
            </a:r>
            <a:r>
              <a:rPr lang="sl-SI" dirty="0" smtClean="0"/>
              <a:t>. 2010</a:t>
            </a:r>
            <a:endParaRPr lang="sl-SI" dirty="0"/>
          </a:p>
        </p:txBody>
      </p:sp>
      <p:sp>
        <p:nvSpPr>
          <p:cNvPr id="5" name="Pravokotnik 4"/>
          <p:cNvSpPr/>
          <p:nvPr/>
        </p:nvSpPr>
        <p:spPr>
          <a:xfrm>
            <a:off x="395536" y="4725144"/>
            <a:ext cx="5328592" cy="70788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sl-SI" sz="4000" dirty="0" smtClean="0"/>
              <a:t>Maja Pečar, </a:t>
            </a:r>
            <a:r>
              <a:rPr lang="sl-SI" sz="4000" dirty="0" err="1" smtClean="0"/>
              <a:t>PhD</a:t>
            </a:r>
            <a:r>
              <a:rPr lang="sl-SI" sz="4000" dirty="0" smtClean="0"/>
              <a:t> </a:t>
            </a:r>
            <a:r>
              <a:rPr lang="sl-SI" sz="4000" dirty="0" err="1" smtClean="0"/>
              <a:t>student</a:t>
            </a:r>
            <a:endParaRPr lang="sl-SI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75000"/>
              <a:alpha val="70000"/>
            </a:schemeClr>
          </a:solidFill>
        </p:spPr>
        <p:txBody>
          <a:bodyPr/>
          <a:lstStyle/>
          <a:p>
            <a:r>
              <a:rPr lang="sl-SI" dirty="0" smtClean="0">
                <a:solidFill>
                  <a:schemeClr val="bg1"/>
                </a:solidFill>
              </a:rPr>
              <a:t>TK za bodoče znanstvenike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  <a:solidFill>
            <a:schemeClr val="tx2">
              <a:lumMod val="75000"/>
              <a:alpha val="70000"/>
            </a:schemeClr>
          </a:solidFill>
        </p:spPr>
        <p:txBody>
          <a:bodyPr/>
          <a:lstStyle/>
          <a:p>
            <a:r>
              <a:rPr lang="sl-SI" dirty="0" smtClean="0">
                <a:solidFill>
                  <a:schemeClr val="bg1"/>
                </a:solidFill>
              </a:rPr>
              <a:t>Eksperimentalne metode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sl-SI" dirty="0" smtClean="0">
                <a:solidFill>
                  <a:schemeClr val="bg1"/>
                </a:solidFill>
              </a:rPr>
              <a:t>optika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sl-SI" dirty="0" smtClean="0">
                <a:solidFill>
                  <a:schemeClr val="bg1"/>
                </a:solidFill>
              </a:rPr>
              <a:t>elektrooptika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X-ray</a:t>
            </a:r>
          </a:p>
          <a:p>
            <a:pPr lvl="1"/>
            <a:r>
              <a:rPr lang="sl-SI" dirty="0" smtClean="0">
                <a:solidFill>
                  <a:schemeClr val="bg1"/>
                </a:solidFill>
              </a:rPr>
              <a:t>kalorimetrija ...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sl-SI" dirty="0" smtClean="0">
                <a:solidFill>
                  <a:schemeClr val="bg1"/>
                </a:solidFill>
              </a:rPr>
              <a:t>Teoretični pristopi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sl-SI" dirty="0" smtClean="0">
                <a:solidFill>
                  <a:schemeClr val="bg1"/>
                </a:solidFill>
              </a:rPr>
              <a:t>fenomenologija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sl-SI" dirty="0" smtClean="0">
                <a:solidFill>
                  <a:schemeClr val="bg1"/>
                </a:solidFill>
              </a:rPr>
              <a:t>termodinamika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sl-SI" dirty="0" smtClean="0">
                <a:solidFill>
                  <a:schemeClr val="bg1"/>
                </a:solidFill>
              </a:rPr>
              <a:t>simulacije in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b-initio </a:t>
            </a:r>
            <a:r>
              <a:rPr lang="sl-SI" dirty="0" smtClean="0">
                <a:solidFill>
                  <a:schemeClr val="bg1"/>
                </a:solidFill>
              </a:rPr>
              <a:t>...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sl-SI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bg1"/>
                </a:solidFill>
              </a:rPr>
              <a:t>Srednje šole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711349"/>
            <a:ext cx="8229600" cy="4525963"/>
          </a:xfrm>
          <a:solidFill>
            <a:schemeClr val="bg1">
              <a:alpha val="42000"/>
            </a:schemeClr>
          </a:solidFill>
        </p:spPr>
        <p:txBody>
          <a:bodyPr/>
          <a:lstStyle/>
          <a:p>
            <a:r>
              <a:rPr lang="sl-SI" dirty="0" err="1" smtClean="0"/>
              <a:t>Phase</a:t>
            </a:r>
            <a:r>
              <a:rPr lang="sl-SI" dirty="0" smtClean="0"/>
              <a:t> </a:t>
            </a:r>
            <a:r>
              <a:rPr lang="sl-SI" dirty="0" err="1" smtClean="0"/>
              <a:t>transition</a:t>
            </a:r>
            <a:endParaRPr lang="sl-SI" dirty="0" smtClean="0"/>
          </a:p>
          <a:p>
            <a:r>
              <a:rPr lang="sl-SI" dirty="0" smtClean="0"/>
              <a:t>Temperature </a:t>
            </a:r>
            <a:r>
              <a:rPr lang="sl-SI" dirty="0" err="1" smtClean="0"/>
              <a:t>dependent</a:t>
            </a:r>
            <a:r>
              <a:rPr lang="sl-SI" dirty="0" smtClean="0"/>
              <a:t> </a:t>
            </a:r>
            <a:r>
              <a:rPr lang="sl-SI" dirty="0" err="1" smtClean="0"/>
              <a:t>properties</a:t>
            </a:r>
            <a:endParaRPr lang="sl-SI" dirty="0" smtClean="0"/>
          </a:p>
          <a:p>
            <a:r>
              <a:rPr lang="sl-SI" dirty="0" err="1" smtClean="0"/>
              <a:t>Optical</a:t>
            </a:r>
            <a:r>
              <a:rPr lang="sl-SI" dirty="0" smtClean="0"/>
              <a:t> </a:t>
            </a:r>
            <a:r>
              <a:rPr lang="sl-SI" dirty="0" err="1" smtClean="0"/>
              <a:t>properties</a:t>
            </a:r>
            <a:endParaRPr lang="sl-SI" dirty="0" smtClean="0"/>
          </a:p>
          <a:p>
            <a:pPr lvl="1"/>
            <a:r>
              <a:rPr lang="sl-SI" dirty="0" err="1" smtClean="0"/>
              <a:t>birefringence</a:t>
            </a:r>
            <a:endParaRPr lang="sl-SI" dirty="0" smtClean="0"/>
          </a:p>
          <a:p>
            <a:pPr lvl="1"/>
            <a:r>
              <a:rPr lang="sl-SI" dirty="0" err="1" smtClean="0"/>
              <a:t>color</a:t>
            </a:r>
            <a:r>
              <a:rPr lang="sl-SI" dirty="0" smtClean="0"/>
              <a:t> </a:t>
            </a:r>
          </a:p>
          <a:p>
            <a:r>
              <a:rPr lang="sl-SI" dirty="0" err="1" smtClean="0"/>
              <a:t>Anisotropy</a:t>
            </a:r>
            <a:endParaRPr lang="sl-SI" dirty="0" smtClean="0"/>
          </a:p>
          <a:p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concept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order</a:t>
            </a:r>
            <a:endParaRPr lang="sl-SI" dirty="0" smtClean="0"/>
          </a:p>
          <a:p>
            <a:pPr lvl="1">
              <a:buNone/>
            </a:pPr>
            <a:endParaRPr lang="sl-SI" dirty="0" smtClean="0"/>
          </a:p>
          <a:p>
            <a:pPr lvl="1"/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5006621" cy="3761432"/>
          </a:xfrm>
          <a:prstGeom prst="rect">
            <a:avLst/>
          </a:prstGeom>
          <a:ln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3" cstate="print"/>
          <a:srcRect t="5323" b="33714"/>
          <a:stretch>
            <a:fillRect/>
          </a:stretch>
        </p:blipFill>
        <p:spPr bwMode="auto">
          <a:xfrm>
            <a:off x="5796136" y="5157192"/>
            <a:ext cx="3055615" cy="1402001"/>
          </a:xfrm>
          <a:prstGeom prst="rect">
            <a:avLst/>
          </a:prstGeom>
          <a:ln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Sinteza in preprosti eksperimenti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6948264" y="332656"/>
            <a:ext cx="1832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Foto: Goran </a:t>
            </a:r>
            <a:r>
              <a:rPr lang="sl-SI" dirty="0" err="1" smtClean="0"/>
              <a:t>Iskrić</a:t>
            </a:r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179512" y="188640"/>
            <a:ext cx="5443926" cy="584775"/>
          </a:xfrm>
          <a:prstGeom prst="rect">
            <a:avLst/>
          </a:prstGeom>
          <a:solidFill>
            <a:schemeClr val="accent1">
              <a:alpha val="56000"/>
            </a:schemeClr>
          </a:solidFill>
        </p:spPr>
        <p:txBody>
          <a:bodyPr wrap="none" rtlCol="0">
            <a:spAutoFit/>
          </a:bodyPr>
          <a:lstStyle/>
          <a:p>
            <a:r>
              <a:rPr lang="sl-SI" sz="3200" dirty="0" smtClean="0">
                <a:solidFill>
                  <a:schemeClr val="bg1"/>
                </a:solidFill>
              </a:rPr>
              <a:t>Temperaturno odvisne lastnosti</a:t>
            </a:r>
            <a:endParaRPr lang="sl-SI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Razredna stopnja in vrtec??</a:t>
            </a:r>
            <a:endParaRPr lang="en-US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1331640" y="1916832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/>
          </a:p>
        </p:txBody>
      </p:sp>
      <p:sp>
        <p:nvSpPr>
          <p:cNvPr id="4" name="PoljeZBesedilom 3"/>
          <p:cNvSpPr txBox="1"/>
          <p:nvPr/>
        </p:nvSpPr>
        <p:spPr>
          <a:xfrm>
            <a:off x="827584" y="1484784"/>
            <a:ext cx="760509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 </a:t>
            </a:r>
            <a:r>
              <a:rPr lang="sl-SI" sz="2800" dirty="0" smtClean="0"/>
              <a:t>Svet okoli nas je zanimiv</a:t>
            </a:r>
            <a:endParaRPr lang="en-US" sz="2800" dirty="0" smtClean="0"/>
          </a:p>
          <a:p>
            <a:r>
              <a:rPr lang="en-US" sz="2800" dirty="0" smtClean="0"/>
              <a:t>- </a:t>
            </a:r>
            <a:r>
              <a:rPr lang="sl-SI" sz="2800" dirty="0" smtClean="0"/>
              <a:t>Otroci so bodoči znanstveniki </a:t>
            </a:r>
            <a:r>
              <a:rPr lang="en-US" sz="2800" dirty="0" smtClean="0"/>
              <a:t>??</a:t>
            </a:r>
          </a:p>
          <a:p>
            <a:r>
              <a:rPr lang="en-US" sz="2800" dirty="0" smtClean="0"/>
              <a:t>- </a:t>
            </a:r>
            <a:r>
              <a:rPr lang="sl-SI" sz="2800" dirty="0" smtClean="0"/>
              <a:t>Motivacija za naravoslovje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sl-SI" sz="2800" dirty="0" smtClean="0"/>
              <a:t>Toda KAKO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- </a:t>
            </a:r>
            <a:r>
              <a:rPr lang="sl-SI" sz="2800" dirty="0" smtClean="0"/>
              <a:t>opazovanja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	- </a:t>
            </a:r>
            <a:r>
              <a:rPr lang="sl-SI" sz="2800" dirty="0" smtClean="0"/>
              <a:t>polarizatorji</a:t>
            </a:r>
            <a:r>
              <a:rPr lang="en-US" sz="2800" dirty="0" smtClean="0"/>
              <a:t>, </a:t>
            </a:r>
            <a:r>
              <a:rPr lang="sl-SI" sz="2800" dirty="0" smtClean="0"/>
              <a:t>zaslon</a:t>
            </a:r>
            <a:r>
              <a:rPr lang="en-US" sz="2800" dirty="0" smtClean="0"/>
              <a:t>, </a:t>
            </a:r>
            <a:r>
              <a:rPr lang="sl-SI" sz="2800" dirty="0" smtClean="0"/>
              <a:t>nebo</a:t>
            </a:r>
            <a:r>
              <a:rPr lang="en-US" sz="2800" dirty="0" smtClean="0"/>
              <a:t>, </a:t>
            </a:r>
            <a:r>
              <a:rPr lang="sl-SI" sz="2800" dirty="0" smtClean="0"/>
              <a:t>lepilni trakovi</a:t>
            </a:r>
            <a:r>
              <a:rPr lang="en-US" sz="2800" dirty="0" smtClean="0"/>
              <a:t>, </a:t>
            </a:r>
            <a:r>
              <a:rPr lang="sl-SI" sz="2800" dirty="0" smtClean="0"/>
              <a:t>...</a:t>
            </a:r>
            <a:endParaRPr lang="en-US" sz="2800" dirty="0" smtClean="0"/>
          </a:p>
          <a:p>
            <a:r>
              <a:rPr lang="en-US" sz="2800" dirty="0" smtClean="0"/>
              <a:t>	- </a:t>
            </a:r>
            <a:r>
              <a:rPr lang="sl-SI" sz="2800" dirty="0" smtClean="0"/>
              <a:t>barva in temperatura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sl-SI" sz="2800" dirty="0" smtClean="0"/>
              <a:t>Mlajši otroci ne sprašujejo ZAKAJ, temveč KAKO</a:t>
            </a:r>
            <a:r>
              <a:rPr lang="en-US" sz="2800" dirty="0" smtClean="0"/>
              <a:t>....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      Naprave</a:t>
            </a:r>
            <a:endParaRPr lang="en-US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3761656" cy="3197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196752"/>
            <a:ext cx="1488834" cy="179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124744"/>
            <a:ext cx="2345612" cy="185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501008"/>
            <a:ext cx="43815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212976"/>
            <a:ext cx="272748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Pravokotnik 1"/>
          <p:cNvSpPr>
            <a:spLocks noChangeArrowheads="1"/>
          </p:cNvSpPr>
          <p:nvPr/>
        </p:nvSpPr>
        <p:spPr bwMode="auto">
          <a:xfrm>
            <a:off x="1116013" y="942975"/>
            <a:ext cx="8027987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endParaRPr lang="en-GB" b="1" dirty="0">
              <a:solidFill>
                <a:srgbClr val="FF3300"/>
              </a:solidFill>
            </a:endParaRPr>
          </a:p>
          <a:p>
            <a:pPr marL="342900" indent="-342900"/>
            <a:r>
              <a:rPr lang="en-GB" b="1" dirty="0" smtClean="0">
                <a:solidFill>
                  <a:srgbClr val="FF3300"/>
                </a:solidFill>
              </a:rPr>
              <a:t>STARTING POINT</a:t>
            </a:r>
            <a:endParaRPr lang="en-GB" b="1" dirty="0">
              <a:solidFill>
                <a:srgbClr val="FF3300"/>
              </a:solidFill>
            </a:endParaRPr>
          </a:p>
          <a:p>
            <a:pPr marL="342900" indent="-342900">
              <a:buFont typeface="Wingdings" pitchFamily="2" charset="2"/>
              <a:buChar char="à"/>
            </a:pPr>
            <a:r>
              <a:rPr lang="en-GB" b="1" dirty="0">
                <a:solidFill>
                  <a:srgbClr val="FF0000"/>
                </a:solidFill>
              </a:rPr>
              <a:t>Pre-service teachers</a:t>
            </a:r>
            <a:r>
              <a:rPr lang="sl-SI" b="1" dirty="0">
                <a:solidFill>
                  <a:srgbClr val="FF0000"/>
                </a:solidFill>
              </a:rPr>
              <a:t>’</a:t>
            </a:r>
            <a:r>
              <a:rPr lang="en-GB" b="1" dirty="0">
                <a:solidFill>
                  <a:srgbClr val="FF0000"/>
                </a:solidFill>
              </a:rPr>
              <a:t> conceptions about LC</a:t>
            </a:r>
            <a:r>
              <a:rPr lang="sl-SI" b="1" dirty="0">
                <a:solidFill>
                  <a:srgbClr val="FF0000"/>
                </a:solidFill>
              </a:rPr>
              <a:t>s</a:t>
            </a:r>
            <a:endParaRPr lang="en-GB" dirty="0">
              <a:solidFill>
                <a:schemeClr val="bg2"/>
              </a:solidFill>
            </a:endParaRPr>
          </a:p>
          <a:p>
            <a:pPr marL="342900" indent="-342900"/>
            <a:endParaRPr lang="en-GB" dirty="0">
              <a:solidFill>
                <a:schemeClr val="bg2"/>
              </a:solidFill>
            </a:endParaRPr>
          </a:p>
          <a:p>
            <a:pPr marL="342900" indent="-342900"/>
            <a:endParaRPr lang="en-GB" b="1" dirty="0">
              <a:solidFill>
                <a:srgbClr val="FF3300"/>
              </a:solidFill>
            </a:endParaRPr>
          </a:p>
          <a:p>
            <a:pPr marL="342900" indent="-342900">
              <a:buFont typeface="Wingdings" pitchFamily="2" charset="2"/>
              <a:buChar char="à"/>
            </a:pPr>
            <a:endParaRPr lang="en-GB" b="1" dirty="0">
              <a:solidFill>
                <a:srgbClr val="FF3300"/>
              </a:solidFill>
            </a:endParaRPr>
          </a:p>
          <a:p>
            <a:pPr marL="342900" indent="-342900">
              <a:buFont typeface="Wingdings" pitchFamily="2" charset="2"/>
              <a:buChar char="à"/>
            </a:pPr>
            <a:endParaRPr lang="en-GB" b="1" dirty="0">
              <a:solidFill>
                <a:srgbClr val="FF3300"/>
              </a:solidFill>
            </a:endParaRPr>
          </a:p>
          <a:p>
            <a:pPr marL="342900" indent="-342900">
              <a:buFont typeface="Wingdings" pitchFamily="2" charset="2"/>
              <a:buChar char="à"/>
            </a:pPr>
            <a:endParaRPr lang="en-GB" b="1" dirty="0">
              <a:solidFill>
                <a:srgbClr val="FF3300"/>
              </a:solidFill>
            </a:endParaRPr>
          </a:p>
          <a:p>
            <a:pPr marL="342900" indent="-342900">
              <a:buFont typeface="Wingdings" pitchFamily="2" charset="2"/>
              <a:buChar char="à"/>
            </a:pPr>
            <a:endParaRPr lang="en-GB" b="1" dirty="0">
              <a:solidFill>
                <a:srgbClr val="FF3300"/>
              </a:solidFill>
            </a:endParaRPr>
          </a:p>
          <a:p>
            <a:pPr marL="342900" indent="-342900">
              <a:buFont typeface="Wingdings" pitchFamily="2" charset="2"/>
              <a:buChar char="à"/>
            </a:pPr>
            <a:endParaRPr lang="en-GB" b="1" dirty="0">
              <a:solidFill>
                <a:srgbClr val="FF3300"/>
              </a:solidFill>
            </a:endParaRPr>
          </a:p>
          <a:p>
            <a:pPr marL="342900" indent="-342900">
              <a:buFont typeface="Wingdings" pitchFamily="2" charset="2"/>
              <a:buChar char="à"/>
            </a:pPr>
            <a:endParaRPr lang="en-GB" b="1" dirty="0">
              <a:solidFill>
                <a:srgbClr val="FF3300"/>
              </a:solidFill>
            </a:endParaRPr>
          </a:p>
          <a:p>
            <a:pPr marL="342900" indent="-342900">
              <a:buFont typeface="Wingdings" pitchFamily="2" charset="2"/>
              <a:buChar char="à"/>
            </a:pPr>
            <a:endParaRPr lang="en-GB" b="1" dirty="0">
              <a:solidFill>
                <a:srgbClr val="FF3300"/>
              </a:solidFill>
            </a:endParaRPr>
          </a:p>
          <a:p>
            <a:pPr marL="342900" indent="-342900">
              <a:buFont typeface="Wingdings" pitchFamily="2" charset="2"/>
              <a:buChar char="à"/>
            </a:pPr>
            <a:endParaRPr lang="en-GB" b="1" dirty="0">
              <a:solidFill>
                <a:srgbClr val="FF3300"/>
              </a:solidFill>
            </a:endParaRPr>
          </a:p>
          <a:p>
            <a:pPr marL="342900" indent="-342900"/>
            <a:r>
              <a:rPr lang="en-GB" b="1" dirty="0">
                <a:solidFill>
                  <a:srgbClr val="FF3300"/>
                </a:solidFill>
              </a:rPr>
              <a:t> </a:t>
            </a:r>
          </a:p>
          <a:p>
            <a:pPr marL="342900" indent="-342900"/>
            <a:endParaRPr lang="en-GB" b="1" dirty="0">
              <a:solidFill>
                <a:srgbClr val="FF3300"/>
              </a:solidFill>
            </a:endParaRPr>
          </a:p>
          <a:p>
            <a:pPr marL="342900" indent="-342900"/>
            <a:endParaRPr lang="en-GB" b="1" dirty="0">
              <a:solidFill>
                <a:srgbClr val="FF3300"/>
              </a:solidFill>
            </a:endParaRPr>
          </a:p>
          <a:p>
            <a:pPr marL="342900" indent="-342900"/>
            <a:endParaRPr lang="en-GB" b="1" dirty="0">
              <a:solidFill>
                <a:srgbClr val="FF3300"/>
              </a:solidFill>
            </a:endParaRPr>
          </a:p>
          <a:p>
            <a:pPr marL="342900" indent="-342900"/>
            <a:endParaRPr lang="en-GB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547664" y="1916832"/>
          <a:ext cx="4608512" cy="3716339"/>
        </p:xfrm>
        <a:graphic>
          <a:graphicData uri="http://schemas.openxmlformats.org/drawingml/2006/table">
            <a:tbl>
              <a:tblPr/>
              <a:tblGrid>
                <a:gridCol w="2736850"/>
                <a:gridCol w="1871662"/>
              </a:tblGrid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Question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952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Percentage of students with correct answer [%]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(N = 448)</a:t>
                      </a: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952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Product with LC</a:t>
                      </a:r>
                      <a:r>
                        <a:rPr kumimoji="0" lang="sl-SI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952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22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952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50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Main properties of LC</a:t>
                      </a:r>
                      <a:r>
                        <a:rPr kumimoji="0" lang="sl-SI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     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    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     3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952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952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LC</a:t>
                      </a:r>
                      <a:r>
                        <a:rPr kumimoji="0" lang="sl-SI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– state of matter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952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30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952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LC</a:t>
                      </a:r>
                      <a:r>
                        <a:rPr kumimoji="0" lang="sl-SI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in living organisms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952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18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952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Not o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nly 3 states of matter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952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952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LC molecules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952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952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Number of achieved points out of 8</a:t>
                      </a:r>
                    </a:p>
                  </a:txBody>
                  <a:tcPr marL="68574" marR="68574" marT="952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sl-SI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 (SD = 1</a:t>
                      </a:r>
                      <a:r>
                        <a:rPr kumimoji="0" lang="sl-SI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3)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952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23586" name="PoljeZBesedilom 4"/>
          <p:cNvSpPr txBox="1">
            <a:spLocks noChangeArrowheads="1"/>
          </p:cNvSpPr>
          <p:nvPr/>
        </p:nvSpPr>
        <p:spPr bwMode="auto">
          <a:xfrm>
            <a:off x="6146800" y="2924175"/>
            <a:ext cx="29972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/>
              <a:t>Achievements regarding on:</a:t>
            </a:r>
          </a:p>
          <a:p>
            <a:pPr marL="742950" lvl="1" indent="-285750">
              <a:buFontTx/>
              <a:buChar char="-"/>
            </a:pPr>
            <a:r>
              <a:rPr lang="en-US" sz="1600">
                <a:solidFill>
                  <a:srgbClr val="FF0000"/>
                </a:solidFill>
              </a:rPr>
              <a:t>gender</a:t>
            </a:r>
          </a:p>
          <a:p>
            <a:pPr marL="742950" lvl="1" indent="-285750">
              <a:buFontTx/>
              <a:buChar char="-"/>
            </a:pPr>
            <a:r>
              <a:rPr lang="en-US" sz="1600">
                <a:solidFill>
                  <a:srgbClr val="FF0000"/>
                </a:solidFill>
              </a:rPr>
              <a:t>field of study</a:t>
            </a:r>
          </a:p>
          <a:p>
            <a:pPr marL="742950" lvl="1" indent="-285750">
              <a:buFontTx/>
              <a:buChar char="-"/>
            </a:pPr>
            <a:r>
              <a:rPr lang="en-US" sz="1600">
                <a:solidFill>
                  <a:srgbClr val="FF0000"/>
                </a:solidFill>
              </a:rPr>
              <a:t>self-assesment</a:t>
            </a:r>
          </a:p>
          <a:p>
            <a:pPr marL="742950" lvl="1" indent="-285750">
              <a:buFontTx/>
              <a:buChar char="-"/>
            </a:pPr>
            <a:r>
              <a:rPr lang="en-US" sz="1600"/>
              <a:t>residence stratum</a:t>
            </a:r>
          </a:p>
          <a:p>
            <a:pPr marL="742950" lvl="1" indent="-285750">
              <a:buFontTx/>
              <a:buChar char="-"/>
            </a:pPr>
            <a:r>
              <a:rPr lang="en-US" sz="1600"/>
              <a:t>education of parents</a:t>
            </a:r>
          </a:p>
          <a:p>
            <a:pPr marL="742950" lvl="1" indent="-285750">
              <a:buFontTx/>
              <a:buChar char="-"/>
            </a:pPr>
            <a:r>
              <a:rPr lang="en-US" sz="1600"/>
              <a:t>motivation for science</a:t>
            </a:r>
          </a:p>
        </p:txBody>
      </p:sp>
      <p:sp>
        <p:nvSpPr>
          <p:cNvPr id="3107" name="Rectangle 37"/>
          <p:cNvSpPr>
            <a:spLocks noChangeArrowheads="1"/>
          </p:cNvSpPr>
          <p:nvPr/>
        </p:nvSpPr>
        <p:spPr bwMode="auto">
          <a:xfrm>
            <a:off x="1116013" y="6032500"/>
            <a:ext cx="79216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l-SI" sz="1600" dirty="0"/>
              <a:t>Pavlin, J., Vaupotič, N., Glažar, S. A., Čepič, M., &amp; Devetak, I. (2011). </a:t>
            </a:r>
            <a:r>
              <a:rPr lang="sl-SI" sz="1600" dirty="0" err="1"/>
              <a:t>Pre</a:t>
            </a:r>
            <a:r>
              <a:rPr lang="sl-SI" sz="1600" dirty="0"/>
              <a:t>-</a:t>
            </a:r>
            <a:r>
              <a:rPr lang="sl-SI" sz="1600" dirty="0" err="1"/>
              <a:t>service</a:t>
            </a:r>
            <a:r>
              <a:rPr lang="sl-SI" sz="1600" dirty="0"/>
              <a:t> </a:t>
            </a:r>
            <a:r>
              <a:rPr lang="sl-SI" sz="1600" dirty="0" err="1"/>
              <a:t>Teachers</a:t>
            </a:r>
            <a:r>
              <a:rPr lang="sl-SI" sz="1600" dirty="0"/>
              <a:t> </a:t>
            </a:r>
            <a:r>
              <a:rPr lang="sl-SI" sz="1600" dirty="0" err="1"/>
              <a:t>Conceptions</a:t>
            </a:r>
            <a:r>
              <a:rPr lang="sl-SI" sz="1600" dirty="0"/>
              <a:t> </a:t>
            </a:r>
            <a:r>
              <a:rPr lang="sl-SI" sz="1600" dirty="0" err="1"/>
              <a:t>about</a:t>
            </a:r>
            <a:r>
              <a:rPr lang="sl-SI" sz="1600" dirty="0"/>
              <a:t> </a:t>
            </a:r>
            <a:r>
              <a:rPr lang="sl-SI" sz="1600" dirty="0" err="1"/>
              <a:t>Liquid</a:t>
            </a:r>
            <a:r>
              <a:rPr lang="sl-SI" sz="1600" dirty="0"/>
              <a:t> </a:t>
            </a:r>
            <a:r>
              <a:rPr lang="sl-SI" sz="1600" dirty="0" err="1"/>
              <a:t>Crystals</a:t>
            </a:r>
            <a:r>
              <a:rPr lang="sl-SI" sz="1600" dirty="0"/>
              <a:t> in </a:t>
            </a:r>
            <a:r>
              <a:rPr lang="sl-SI" sz="1600" dirty="0" err="1"/>
              <a:t>Slovenia</a:t>
            </a:r>
            <a:r>
              <a:rPr lang="sl-SI" sz="1600" dirty="0"/>
              <a:t>. </a:t>
            </a:r>
            <a:r>
              <a:rPr lang="sl-SI" sz="1600" i="1" dirty="0"/>
              <a:t>EURASIA – </a:t>
            </a:r>
            <a:r>
              <a:rPr lang="sl-SI" sz="1600" i="1" dirty="0" err="1"/>
              <a:t>Journal</a:t>
            </a:r>
            <a:r>
              <a:rPr lang="sl-SI" sz="1600" i="1" dirty="0"/>
              <a:t> </a:t>
            </a:r>
            <a:r>
              <a:rPr lang="sl-SI" sz="1600" i="1" dirty="0" err="1"/>
              <a:t>of</a:t>
            </a:r>
            <a:r>
              <a:rPr lang="sl-SI" sz="1600" i="1" dirty="0"/>
              <a:t> </a:t>
            </a:r>
            <a:r>
              <a:rPr lang="sl-SI" sz="1600" i="1" dirty="0" err="1"/>
              <a:t>Mathematics</a:t>
            </a:r>
            <a:r>
              <a:rPr lang="sl-SI" sz="1600" i="1" dirty="0"/>
              <a:t>, </a:t>
            </a:r>
            <a:r>
              <a:rPr lang="sl-SI" sz="1600" i="1" dirty="0" err="1"/>
              <a:t>Science</a:t>
            </a:r>
            <a:r>
              <a:rPr lang="sl-SI" sz="1600" i="1" dirty="0"/>
              <a:t> &amp; </a:t>
            </a:r>
            <a:r>
              <a:rPr lang="sl-SI" sz="1600" i="1" dirty="0" err="1"/>
              <a:t>Technology</a:t>
            </a:r>
            <a:r>
              <a:rPr lang="sl-SI" sz="1600" i="1" dirty="0"/>
              <a:t> </a:t>
            </a:r>
            <a:r>
              <a:rPr lang="sl-SI" sz="1600" i="1" dirty="0" err="1"/>
              <a:t>Education</a:t>
            </a:r>
            <a:r>
              <a:rPr lang="sl-SI" sz="1600" i="1" dirty="0"/>
              <a:t>, </a:t>
            </a:r>
            <a:r>
              <a:rPr lang="sl-SI" sz="1600" dirty="0"/>
              <a:t>7(3), 173-180.</a:t>
            </a:r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r>
              <a:rPr lang="sl-SI" dirty="0" smtClean="0"/>
              <a:t>Trenutno stanje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2051050" y="1547813"/>
            <a:ext cx="5111750" cy="431800"/>
          </a:xfrm>
          <a:prstGeom prst="rect">
            <a:avLst/>
          </a:prstGeom>
          <a:solidFill>
            <a:srgbClr val="FFFF66"/>
          </a:solidFill>
          <a:ln w="31750" algn="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/>
            <a:r>
              <a:rPr lang="sl-SI" b="1">
                <a:solidFill>
                  <a:srgbClr val="000000"/>
                </a:solidFill>
              </a:rPr>
              <a:t>The teaching module about LCs</a:t>
            </a:r>
            <a:endParaRPr lang="sl-SI"/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1258888" y="2840038"/>
            <a:ext cx="2305050" cy="1441450"/>
          </a:xfrm>
          <a:prstGeom prst="rect">
            <a:avLst/>
          </a:prstGeom>
          <a:solidFill>
            <a:schemeClr val="accent1"/>
          </a:solidFill>
          <a:ln w="31750" algn="in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just"/>
            <a:r>
              <a:rPr lang="sl-SI" sz="1600" b="1" dirty="0" smtClean="0">
                <a:solidFill>
                  <a:srgbClr val="000000"/>
                </a:solidFill>
              </a:rPr>
              <a:t>Predavanja</a:t>
            </a:r>
            <a:r>
              <a:rPr lang="en-GB" sz="1600" b="1" dirty="0" smtClean="0">
                <a:solidFill>
                  <a:srgbClr val="000000"/>
                </a:solidFill>
              </a:rPr>
              <a:t> </a:t>
            </a:r>
            <a:r>
              <a:rPr lang="en-GB" sz="1600" b="1" dirty="0">
                <a:solidFill>
                  <a:srgbClr val="000000"/>
                </a:solidFill>
              </a:rPr>
              <a:t>(90 min)</a:t>
            </a:r>
          </a:p>
          <a:p>
            <a:pPr algn="just"/>
            <a:endParaRPr lang="en-GB" sz="1600" b="1" dirty="0">
              <a:solidFill>
                <a:srgbClr val="000000"/>
              </a:solidFill>
            </a:endParaRPr>
          </a:p>
          <a:p>
            <a:pPr algn="just"/>
            <a:r>
              <a:rPr lang="en-GB" sz="1600" dirty="0">
                <a:solidFill>
                  <a:srgbClr val="000000"/>
                </a:solidFill>
              </a:rPr>
              <a:t>- </a:t>
            </a:r>
            <a:r>
              <a:rPr lang="sl-SI" sz="1600" dirty="0" smtClean="0">
                <a:solidFill>
                  <a:srgbClr val="000000"/>
                </a:solidFill>
              </a:rPr>
              <a:t>osnovne lastnosti TK</a:t>
            </a:r>
            <a:endParaRPr lang="en-GB" sz="1600" dirty="0">
              <a:solidFill>
                <a:srgbClr val="000000"/>
              </a:solidFill>
            </a:endParaRPr>
          </a:p>
          <a:p>
            <a:pPr algn="just"/>
            <a:r>
              <a:rPr lang="en-GB" sz="1600" dirty="0">
                <a:solidFill>
                  <a:srgbClr val="000000"/>
                </a:solidFill>
              </a:rPr>
              <a:t>- </a:t>
            </a:r>
            <a:r>
              <a:rPr lang="sl-SI" sz="1600" dirty="0" smtClean="0">
                <a:solidFill>
                  <a:srgbClr val="000000"/>
                </a:solidFill>
              </a:rPr>
              <a:t>optične lastnosti</a:t>
            </a:r>
            <a:endParaRPr lang="en-GB" sz="1600" dirty="0">
              <a:solidFill>
                <a:srgbClr val="000000"/>
              </a:solidFill>
            </a:endParaRPr>
          </a:p>
          <a:p>
            <a:pPr algn="just"/>
            <a:r>
              <a:rPr lang="en-GB" sz="1600" dirty="0">
                <a:solidFill>
                  <a:srgbClr val="000000"/>
                </a:solidFill>
              </a:rPr>
              <a:t>- </a:t>
            </a:r>
            <a:r>
              <a:rPr lang="sl-SI" sz="1600" dirty="0" smtClean="0">
                <a:solidFill>
                  <a:srgbClr val="000000"/>
                </a:solidFill>
              </a:rPr>
              <a:t>tehnologija zaslonov</a:t>
            </a:r>
            <a:endParaRPr lang="en-GB" sz="1600" dirty="0"/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3779838" y="2840038"/>
            <a:ext cx="2376487" cy="1079500"/>
          </a:xfrm>
          <a:prstGeom prst="rect">
            <a:avLst/>
          </a:prstGeom>
          <a:solidFill>
            <a:schemeClr val="accent1"/>
          </a:solidFill>
          <a:ln w="31750" algn="in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just"/>
            <a:r>
              <a:rPr lang="sl-SI" sz="1600" b="1" dirty="0" smtClean="0">
                <a:solidFill>
                  <a:srgbClr val="000000"/>
                </a:solidFill>
              </a:rPr>
              <a:t>Laboratorij pri kemiji</a:t>
            </a:r>
            <a:endParaRPr lang="en-GB" sz="1600" b="1" dirty="0" smtClean="0">
              <a:solidFill>
                <a:srgbClr val="000000"/>
              </a:solidFill>
            </a:endParaRPr>
          </a:p>
          <a:p>
            <a:pPr algn="just"/>
            <a:r>
              <a:rPr lang="en-GB" sz="1600" b="1" dirty="0" smtClean="0">
                <a:solidFill>
                  <a:srgbClr val="000000"/>
                </a:solidFill>
              </a:rPr>
              <a:t>(90 </a:t>
            </a:r>
            <a:r>
              <a:rPr lang="en-GB" sz="1600" b="1" dirty="0">
                <a:solidFill>
                  <a:srgbClr val="000000"/>
                </a:solidFill>
              </a:rPr>
              <a:t>min)</a:t>
            </a:r>
          </a:p>
          <a:p>
            <a:pPr algn="just"/>
            <a:r>
              <a:rPr lang="en-GB" sz="1600" dirty="0" smtClean="0"/>
              <a:t>- </a:t>
            </a:r>
            <a:r>
              <a:rPr lang="sl-SI" sz="1600" dirty="0" smtClean="0"/>
              <a:t>sinteza </a:t>
            </a:r>
            <a:r>
              <a:rPr lang="en-GB" sz="1600" dirty="0" smtClean="0"/>
              <a:t>MBBA</a:t>
            </a:r>
            <a:endParaRPr lang="en-GB" sz="1600" dirty="0"/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6516688" y="2840038"/>
            <a:ext cx="2124075" cy="1317625"/>
          </a:xfrm>
          <a:prstGeom prst="rect">
            <a:avLst/>
          </a:prstGeom>
          <a:solidFill>
            <a:schemeClr val="accent1"/>
          </a:solidFill>
          <a:ln w="31750" algn="in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r>
              <a:rPr lang="sl-SI" sz="1600" b="1" dirty="0" smtClean="0">
                <a:solidFill>
                  <a:srgbClr val="000000"/>
                </a:solidFill>
              </a:rPr>
              <a:t>Laboratorij pri fiziki </a:t>
            </a:r>
          </a:p>
          <a:p>
            <a:r>
              <a:rPr lang="en-GB" sz="1600" b="1" dirty="0" smtClean="0">
                <a:solidFill>
                  <a:srgbClr val="000000"/>
                </a:solidFill>
              </a:rPr>
              <a:t>(90 </a:t>
            </a:r>
            <a:r>
              <a:rPr lang="en-GB" sz="1600" b="1" dirty="0">
                <a:solidFill>
                  <a:srgbClr val="000000"/>
                </a:solidFill>
              </a:rPr>
              <a:t>min)</a:t>
            </a:r>
          </a:p>
          <a:p>
            <a:endParaRPr lang="en-GB" sz="1600" b="1" dirty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sl-SI" sz="1600" dirty="0" smtClean="0">
                <a:solidFill>
                  <a:srgbClr val="000000"/>
                </a:solidFill>
              </a:rPr>
              <a:t>poskusi s TK</a:t>
            </a:r>
            <a:endParaRPr lang="en-GB" sz="1600" dirty="0">
              <a:solidFill>
                <a:srgbClr val="000000"/>
              </a:solidFill>
            </a:endParaRPr>
          </a:p>
        </p:txBody>
      </p:sp>
      <p:cxnSp>
        <p:nvCxnSpPr>
          <p:cNvPr id="3" name="Raven puščični povezovalnik 2"/>
          <p:cNvCxnSpPr>
            <a:stCxn id="4098" idx="2"/>
            <a:endCxn id="4100" idx="0"/>
          </p:cNvCxnSpPr>
          <p:nvPr/>
        </p:nvCxnSpPr>
        <p:spPr>
          <a:xfrm>
            <a:off x="4606925" y="1979613"/>
            <a:ext cx="361950" cy="860425"/>
          </a:xfrm>
          <a:prstGeom prst="straightConnector1">
            <a:avLst/>
          </a:prstGeom>
          <a:ln w="2540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en povezovalnik 4"/>
          <p:cNvCxnSpPr>
            <a:stCxn id="4098" idx="2"/>
            <a:endCxn id="4099" idx="0"/>
          </p:cNvCxnSpPr>
          <p:nvPr/>
        </p:nvCxnSpPr>
        <p:spPr>
          <a:xfrm flipH="1">
            <a:off x="2411413" y="1979613"/>
            <a:ext cx="2195512" cy="860425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>
            <a:stCxn id="4098" idx="2"/>
            <a:endCxn id="4101" idx="0"/>
          </p:cNvCxnSpPr>
          <p:nvPr/>
        </p:nvCxnSpPr>
        <p:spPr>
          <a:xfrm>
            <a:off x="4606925" y="1979613"/>
            <a:ext cx="2971800" cy="860425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0" name="Rectangle 16"/>
          <p:cNvSpPr>
            <a:spLocks noChangeArrowheads="1"/>
          </p:cNvSpPr>
          <p:nvPr/>
        </p:nvSpPr>
        <p:spPr bwMode="auto">
          <a:xfrm>
            <a:off x="1042988" y="6216650"/>
            <a:ext cx="81010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l-SI" sz="1600"/>
              <a:t>Pavlin, J., Susman, K., Ziherl, J., Vaupotič, N., &amp; Čepič, M. (2011). How to Teach Liquid Crystals? </a:t>
            </a:r>
            <a:r>
              <a:rPr lang="sl-SI" sz="1600" i="1"/>
              <a:t>Molecular Crystals &amp; Liquid Crystals, </a:t>
            </a:r>
            <a:r>
              <a:rPr lang="sl-SI" sz="1600"/>
              <a:t>547, 255-261.</a:t>
            </a:r>
            <a:endParaRPr lang="sl-SI" sz="1600" i="1"/>
          </a:p>
        </p:txBody>
      </p:sp>
      <p:sp>
        <p:nvSpPr>
          <p:cNvPr id="14" name="Naslov 7"/>
          <p:cNvSpPr txBox="1">
            <a:spLocks/>
          </p:cNvSpPr>
          <p:nvPr/>
        </p:nvSpPr>
        <p:spPr>
          <a:xfrm>
            <a:off x="61156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Učni</a:t>
            </a:r>
            <a:r>
              <a:rPr kumimoji="0" lang="sl-SI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modul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Pravokotnik 3"/>
          <p:cNvSpPr>
            <a:spLocks noChangeArrowheads="1"/>
          </p:cNvSpPr>
          <p:nvPr/>
        </p:nvSpPr>
        <p:spPr bwMode="auto">
          <a:xfrm>
            <a:off x="971600" y="2054225"/>
            <a:ext cx="770413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b="1" dirty="0" smtClean="0"/>
              <a:t>Vzorec</a:t>
            </a:r>
            <a:r>
              <a:rPr lang="en-GB" b="1" dirty="0" smtClean="0"/>
              <a:t>:</a:t>
            </a:r>
            <a:endParaRPr lang="en-GB" b="1" dirty="0"/>
          </a:p>
          <a:p>
            <a:endParaRPr lang="en-GB" b="1" dirty="0"/>
          </a:p>
          <a:p>
            <a:r>
              <a:rPr lang="en-GB" dirty="0"/>
              <a:t>→ </a:t>
            </a:r>
            <a:r>
              <a:rPr lang="en-GB" b="1" dirty="0"/>
              <a:t>66</a:t>
            </a:r>
            <a:r>
              <a:rPr lang="en-GB" dirty="0"/>
              <a:t> (118) </a:t>
            </a:r>
            <a:r>
              <a:rPr lang="sl-SI" dirty="0" smtClean="0"/>
              <a:t>študentov 1. letnika razrednega pouka</a:t>
            </a:r>
          </a:p>
          <a:p>
            <a:r>
              <a:rPr lang="en-GB" dirty="0" smtClean="0"/>
              <a:t>– Ma</a:t>
            </a:r>
            <a:r>
              <a:rPr lang="sl-SI" dirty="0" smtClean="0"/>
              <a:t>j</a:t>
            </a:r>
            <a:r>
              <a:rPr lang="en-GB" dirty="0" smtClean="0"/>
              <a:t> </a:t>
            </a:r>
            <a:r>
              <a:rPr lang="en-GB" dirty="0"/>
              <a:t>2010 </a:t>
            </a:r>
            <a:r>
              <a:rPr lang="en-GB" dirty="0" smtClean="0"/>
              <a:t>(</a:t>
            </a:r>
            <a:r>
              <a:rPr lang="sl-SI" dirty="0" smtClean="0"/>
              <a:t>matura</a:t>
            </a:r>
            <a:r>
              <a:rPr lang="en-GB" dirty="0" smtClean="0"/>
              <a:t>: </a:t>
            </a:r>
            <a:r>
              <a:rPr lang="en-GB" dirty="0"/>
              <a:t>19</a:t>
            </a:r>
            <a:r>
              <a:rPr lang="sl-SI" dirty="0"/>
              <a:t>.</a:t>
            </a:r>
            <a:r>
              <a:rPr lang="en-GB" dirty="0" smtClean="0"/>
              <a:t>84</a:t>
            </a:r>
            <a:r>
              <a:rPr lang="sl-SI" dirty="0" smtClean="0"/>
              <a:t>  od </a:t>
            </a:r>
            <a:r>
              <a:rPr lang="en-GB" dirty="0" smtClean="0"/>
              <a:t>34 </a:t>
            </a:r>
            <a:r>
              <a:rPr lang="en-GB" dirty="0"/>
              <a:t>points</a:t>
            </a:r>
            <a:r>
              <a:rPr lang="sl-SI" dirty="0"/>
              <a:t> </a:t>
            </a:r>
            <a:r>
              <a:rPr lang="en-GB" dirty="0"/>
              <a:t>(</a:t>
            </a:r>
            <a:r>
              <a:rPr lang="en-GB" i="1" dirty="0"/>
              <a:t>SD </a:t>
            </a:r>
            <a:r>
              <a:rPr lang="en-GB" dirty="0"/>
              <a:t>= 3</a:t>
            </a:r>
            <a:r>
              <a:rPr lang="sl-SI" dirty="0"/>
              <a:t>.</a:t>
            </a:r>
            <a:r>
              <a:rPr lang="en-GB" dirty="0"/>
              <a:t>63), SLO 2009/2011: 19</a:t>
            </a:r>
            <a:r>
              <a:rPr lang="sl-SI" dirty="0"/>
              <a:t>.</a:t>
            </a:r>
            <a:r>
              <a:rPr lang="en-GB" dirty="0"/>
              <a:t>33)</a:t>
            </a:r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Data collection:</a:t>
            </a:r>
          </a:p>
          <a:p>
            <a:endParaRPr lang="en-GB" dirty="0"/>
          </a:p>
          <a:p>
            <a:r>
              <a:rPr lang="en-GB" dirty="0"/>
              <a:t>→ </a:t>
            </a:r>
            <a:r>
              <a:rPr lang="sl-SI" dirty="0" smtClean="0"/>
              <a:t>zapiski</a:t>
            </a:r>
            <a:endParaRPr lang="en-GB" dirty="0"/>
          </a:p>
          <a:p>
            <a:r>
              <a:rPr lang="en-GB" dirty="0"/>
              <a:t>→ </a:t>
            </a:r>
            <a:r>
              <a:rPr lang="en-GB" dirty="0" smtClean="0"/>
              <a:t>pre</a:t>
            </a:r>
            <a:r>
              <a:rPr lang="sl-SI" dirty="0" smtClean="0"/>
              <a:t>d</a:t>
            </a:r>
            <a:r>
              <a:rPr lang="en-GB" dirty="0" smtClean="0"/>
              <a:t>test</a:t>
            </a:r>
            <a:r>
              <a:rPr lang="en-GB" dirty="0"/>
              <a:t>, test 1, test 2</a:t>
            </a:r>
          </a:p>
          <a:p>
            <a:r>
              <a:rPr lang="en-GB" dirty="0"/>
              <a:t>→ </a:t>
            </a:r>
            <a:r>
              <a:rPr lang="sl-SI" dirty="0" smtClean="0"/>
              <a:t>delovni listi</a:t>
            </a:r>
            <a:endParaRPr lang="en-GB" dirty="0"/>
          </a:p>
          <a:p>
            <a:r>
              <a:rPr lang="en-GB" dirty="0"/>
              <a:t>→ </a:t>
            </a:r>
            <a:r>
              <a:rPr lang="sl-SI" dirty="0" err="1" smtClean="0"/>
              <a:t>polstrukturirani</a:t>
            </a:r>
            <a:r>
              <a:rPr lang="sl-SI" dirty="0" smtClean="0"/>
              <a:t> intervju</a:t>
            </a:r>
            <a:endParaRPr lang="en-GB" dirty="0"/>
          </a:p>
        </p:txBody>
      </p:sp>
      <p:sp>
        <p:nvSpPr>
          <p:cNvPr id="5" name="Naslov 7"/>
          <p:cNvSpPr txBox="1">
            <a:spLocks/>
          </p:cNvSpPr>
          <p:nvPr/>
        </p:nvSpPr>
        <p:spPr>
          <a:xfrm>
            <a:off x="61156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Preverjanje</a:t>
            </a:r>
            <a:r>
              <a:rPr kumimoji="0" lang="sl-SI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po učnem posegu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PoljeZBesedilom 1"/>
          <p:cNvSpPr txBox="1">
            <a:spLocks noChangeArrowheads="1"/>
          </p:cNvSpPr>
          <p:nvPr/>
        </p:nvSpPr>
        <p:spPr bwMode="auto">
          <a:xfrm>
            <a:off x="872629" y="1340768"/>
            <a:ext cx="7443787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b="1" dirty="0" smtClean="0"/>
              <a:t>PREDTEST – poznavanje TK </a:t>
            </a:r>
            <a:endParaRPr lang="sl-SI" b="1" dirty="0"/>
          </a:p>
          <a:p>
            <a:endParaRPr lang="sl-SI" dirty="0"/>
          </a:p>
          <a:p>
            <a:r>
              <a:rPr lang="sl-SI" dirty="0" smtClean="0"/>
              <a:t>Sem že slišal </a:t>
            </a:r>
            <a:r>
              <a:rPr lang="sl-SI" dirty="0"/>
              <a:t>– </a:t>
            </a:r>
            <a:r>
              <a:rPr lang="sl-SI" b="1" dirty="0"/>
              <a:t>95.5 %</a:t>
            </a:r>
          </a:p>
          <a:p>
            <a:endParaRPr lang="sl-SI" dirty="0"/>
          </a:p>
          <a:p>
            <a:r>
              <a:rPr lang="sl-SI" dirty="0" smtClean="0"/>
              <a:t>Lastna ocena</a:t>
            </a:r>
            <a:endParaRPr lang="sl-SI" dirty="0"/>
          </a:p>
        </p:txBody>
      </p:sp>
      <p:graphicFrame>
        <p:nvGraphicFramePr>
          <p:cNvPr id="7" name="Grafikon 6"/>
          <p:cNvGraphicFramePr>
            <a:graphicFrameLocks/>
          </p:cNvGraphicFramePr>
          <p:nvPr/>
        </p:nvGraphicFramePr>
        <p:xfrm>
          <a:off x="1646528" y="3645024"/>
          <a:ext cx="6438900" cy="2914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Naslov 7"/>
          <p:cNvSpPr txBox="1">
            <a:spLocks/>
          </p:cNvSpPr>
          <p:nvPr/>
        </p:nvSpPr>
        <p:spPr>
          <a:xfrm>
            <a:off x="61156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Rezultati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aven povezovalnik 5"/>
          <p:cNvCxnSpPr/>
          <p:nvPr/>
        </p:nvCxnSpPr>
        <p:spPr>
          <a:xfrm>
            <a:off x="1187450" y="5942013"/>
            <a:ext cx="770413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0" name="PoljeZBesedilom 6"/>
          <p:cNvSpPr txBox="1">
            <a:spLocks noChangeArrowheads="1"/>
          </p:cNvSpPr>
          <p:nvPr/>
        </p:nvSpPr>
        <p:spPr bwMode="auto">
          <a:xfrm>
            <a:off x="1476375" y="5942013"/>
            <a:ext cx="59055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b="1" dirty="0" err="1" smtClean="0">
                <a:solidFill>
                  <a:srgbClr val="FF0000"/>
                </a:solidFill>
              </a:rPr>
              <a:t>Predtest</a:t>
            </a:r>
            <a:r>
              <a:rPr lang="sl-SI" b="1" dirty="0">
                <a:solidFill>
                  <a:srgbClr val="FF0000"/>
                </a:solidFill>
              </a:rPr>
              <a:t>:</a:t>
            </a:r>
            <a:r>
              <a:rPr lang="sl-SI" dirty="0">
                <a:solidFill>
                  <a:srgbClr val="FF0000"/>
                </a:solidFill>
              </a:rPr>
              <a:t> 5.18 </a:t>
            </a:r>
            <a:r>
              <a:rPr lang="sl-SI" dirty="0" smtClean="0">
                <a:solidFill>
                  <a:srgbClr val="FF0000"/>
                </a:solidFill>
              </a:rPr>
              <a:t>točk </a:t>
            </a:r>
            <a:r>
              <a:rPr lang="sl-SI" dirty="0">
                <a:solidFill>
                  <a:srgbClr val="FF0000"/>
                </a:solidFill>
              </a:rPr>
              <a:t>(39.8 %) </a:t>
            </a:r>
            <a:r>
              <a:rPr lang="sl-SI" dirty="0" smtClean="0">
                <a:solidFill>
                  <a:srgbClr val="FF0000"/>
                </a:solidFill>
              </a:rPr>
              <a:t>od 13 </a:t>
            </a:r>
            <a:r>
              <a:rPr lang="sl-SI" dirty="0">
                <a:solidFill>
                  <a:srgbClr val="FF0000"/>
                </a:solidFill>
              </a:rPr>
              <a:t>(</a:t>
            </a:r>
            <a:r>
              <a:rPr lang="sl-SI" i="1" dirty="0">
                <a:solidFill>
                  <a:srgbClr val="FF0000"/>
                </a:solidFill>
              </a:rPr>
              <a:t>SD</a:t>
            </a:r>
            <a:r>
              <a:rPr lang="sl-SI" dirty="0">
                <a:solidFill>
                  <a:srgbClr val="FF0000"/>
                </a:solidFill>
              </a:rPr>
              <a:t> = 1.24)</a:t>
            </a:r>
          </a:p>
          <a:p>
            <a:r>
              <a:rPr lang="sl-SI" b="1" dirty="0">
                <a:solidFill>
                  <a:srgbClr val="FF0000"/>
                </a:solidFill>
              </a:rPr>
              <a:t>Test 1</a:t>
            </a:r>
            <a:r>
              <a:rPr lang="sl-SI" dirty="0">
                <a:solidFill>
                  <a:srgbClr val="FF0000"/>
                </a:solidFill>
              </a:rPr>
              <a:t>: 7.44 </a:t>
            </a:r>
            <a:r>
              <a:rPr lang="sl-SI" dirty="0" smtClean="0">
                <a:solidFill>
                  <a:srgbClr val="FF0000"/>
                </a:solidFill>
              </a:rPr>
              <a:t>točk </a:t>
            </a:r>
            <a:r>
              <a:rPr lang="sl-SI" dirty="0">
                <a:solidFill>
                  <a:srgbClr val="FF0000"/>
                </a:solidFill>
              </a:rPr>
              <a:t>(57.2 %) </a:t>
            </a:r>
            <a:r>
              <a:rPr lang="sl-SI" dirty="0" smtClean="0">
                <a:solidFill>
                  <a:srgbClr val="FF0000"/>
                </a:solidFill>
              </a:rPr>
              <a:t>od 13 </a:t>
            </a:r>
            <a:r>
              <a:rPr lang="sl-SI" dirty="0">
                <a:solidFill>
                  <a:srgbClr val="FF0000"/>
                </a:solidFill>
              </a:rPr>
              <a:t>(</a:t>
            </a:r>
            <a:r>
              <a:rPr lang="sl-SI" i="1" dirty="0">
                <a:solidFill>
                  <a:srgbClr val="FF0000"/>
                </a:solidFill>
              </a:rPr>
              <a:t>SD</a:t>
            </a:r>
            <a:r>
              <a:rPr lang="sl-SI" dirty="0">
                <a:solidFill>
                  <a:srgbClr val="FF0000"/>
                </a:solidFill>
              </a:rPr>
              <a:t> = 1.76)</a:t>
            </a:r>
          </a:p>
          <a:p>
            <a:r>
              <a:rPr lang="sl-SI" b="1" dirty="0">
                <a:solidFill>
                  <a:srgbClr val="FF0000"/>
                </a:solidFill>
              </a:rPr>
              <a:t>Test 2</a:t>
            </a:r>
            <a:r>
              <a:rPr lang="sl-SI" dirty="0">
                <a:solidFill>
                  <a:srgbClr val="FF0000"/>
                </a:solidFill>
              </a:rPr>
              <a:t>: </a:t>
            </a:r>
            <a:r>
              <a:rPr lang="sl-SI" dirty="0" smtClean="0">
                <a:solidFill>
                  <a:srgbClr val="FF0000"/>
                </a:solidFill>
              </a:rPr>
              <a:t>5.17 točk(47.0 </a:t>
            </a:r>
            <a:r>
              <a:rPr lang="sl-SI" dirty="0">
                <a:solidFill>
                  <a:srgbClr val="FF0000"/>
                </a:solidFill>
              </a:rPr>
              <a:t>%) </a:t>
            </a:r>
            <a:r>
              <a:rPr lang="sl-SI" dirty="0" smtClean="0">
                <a:solidFill>
                  <a:srgbClr val="FF0000"/>
                </a:solidFill>
              </a:rPr>
              <a:t>od 11 </a:t>
            </a:r>
            <a:r>
              <a:rPr lang="sl-SI" dirty="0">
                <a:solidFill>
                  <a:srgbClr val="FF0000"/>
                </a:solidFill>
              </a:rPr>
              <a:t>(</a:t>
            </a:r>
            <a:r>
              <a:rPr lang="sl-SI" i="1" dirty="0">
                <a:solidFill>
                  <a:srgbClr val="FF0000"/>
                </a:solidFill>
              </a:rPr>
              <a:t>SD</a:t>
            </a:r>
            <a:r>
              <a:rPr lang="sl-SI" dirty="0">
                <a:solidFill>
                  <a:srgbClr val="FF0000"/>
                </a:solidFill>
              </a:rPr>
              <a:t> = 1.87)</a:t>
            </a:r>
          </a:p>
        </p:txBody>
      </p:sp>
      <p:sp>
        <p:nvSpPr>
          <p:cNvPr id="14341" name="PoljeZBesedilom 3"/>
          <p:cNvSpPr txBox="1">
            <a:spLocks noChangeArrowheads="1"/>
          </p:cNvSpPr>
          <p:nvPr/>
        </p:nvSpPr>
        <p:spPr bwMode="auto">
          <a:xfrm>
            <a:off x="1476375" y="1412875"/>
            <a:ext cx="71278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dirty="0"/>
              <a:t>TEST 1 </a:t>
            </a:r>
            <a:r>
              <a:rPr lang="en-GB" b="1" dirty="0" smtClean="0"/>
              <a:t>–</a:t>
            </a:r>
            <a:r>
              <a:rPr lang="sl-SI" b="1" dirty="0" smtClean="0"/>
              <a:t> vsebina predavanj in laboratorijev, takoj po zaključku modula </a:t>
            </a:r>
          </a:p>
          <a:p>
            <a:r>
              <a:rPr lang="en-GB" b="1" dirty="0" smtClean="0"/>
              <a:t>TEST </a:t>
            </a:r>
            <a:r>
              <a:rPr lang="en-GB" b="1" dirty="0"/>
              <a:t>2 – </a:t>
            </a:r>
            <a:r>
              <a:rPr lang="sl-SI" b="1" dirty="0" smtClean="0"/>
              <a:t>vsebina predavanj in laboratorijev, izpit, 3 tedne kasneje</a:t>
            </a:r>
          </a:p>
          <a:p>
            <a:endParaRPr lang="en-GB" dirty="0"/>
          </a:p>
          <a:p>
            <a:r>
              <a:rPr lang="sl-SI" dirty="0" smtClean="0"/>
              <a:t>      Porazdelitev študentov po doseženih točkah</a:t>
            </a:r>
            <a:r>
              <a:rPr lang="en-GB" dirty="0"/>
              <a:t>	</a:t>
            </a:r>
          </a:p>
        </p:txBody>
      </p:sp>
      <p:graphicFrame>
        <p:nvGraphicFramePr>
          <p:cNvPr id="9" name="Grafikon 8"/>
          <p:cNvGraphicFramePr>
            <a:graphicFrameLocks/>
          </p:cNvGraphicFramePr>
          <p:nvPr/>
        </p:nvGraphicFramePr>
        <p:xfrm>
          <a:off x="1840480" y="2509643"/>
          <a:ext cx="5572125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343" name="PoljeZBesedilom 5"/>
          <p:cNvSpPr txBox="1">
            <a:spLocks noChangeArrowheads="1"/>
          </p:cNvSpPr>
          <p:nvPr/>
        </p:nvSpPr>
        <p:spPr bwMode="auto">
          <a:xfrm>
            <a:off x="1476375" y="838200"/>
            <a:ext cx="4791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sz="2600" b="1">
                <a:solidFill>
                  <a:srgbClr val="FF0000"/>
                </a:solidFill>
              </a:rPr>
              <a:t>RESULTS</a:t>
            </a:r>
          </a:p>
        </p:txBody>
      </p:sp>
      <p:sp>
        <p:nvSpPr>
          <p:cNvPr id="8" name="Naslov 7"/>
          <p:cNvSpPr txBox="1">
            <a:spLocks/>
          </p:cNvSpPr>
          <p:nvPr/>
        </p:nvSpPr>
        <p:spPr>
          <a:xfrm>
            <a:off x="61156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4400" dirty="0" smtClean="0">
                <a:latin typeface="+mj-lt"/>
                <a:ea typeface="+mj-ea"/>
                <a:cs typeface="+mj-cs"/>
              </a:rPr>
              <a:t>Naknadni test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fikon 13"/>
          <p:cNvGraphicFramePr>
            <a:graphicFrameLocks noChangeAspect="1"/>
          </p:cNvGraphicFramePr>
          <p:nvPr/>
        </p:nvGraphicFramePr>
        <p:xfrm>
          <a:off x="899592" y="4333080"/>
          <a:ext cx="4896342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800" name="PoljeZBesedilom 3"/>
          <p:cNvSpPr txBox="1">
            <a:spLocks noChangeArrowheads="1"/>
          </p:cNvSpPr>
          <p:nvPr/>
        </p:nvSpPr>
        <p:spPr bwMode="auto">
          <a:xfrm>
            <a:off x="1116013" y="3965575"/>
            <a:ext cx="306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b="1" dirty="0" smtClean="0"/>
              <a:t>Kje jih uporabljamo</a:t>
            </a:r>
            <a:endParaRPr lang="sl-SI" dirty="0"/>
          </a:p>
        </p:txBody>
      </p:sp>
      <p:sp>
        <p:nvSpPr>
          <p:cNvPr id="33801" name="PoljeZBesedilom 3"/>
          <p:cNvSpPr txBox="1">
            <a:spLocks noChangeArrowheads="1"/>
          </p:cNvSpPr>
          <p:nvPr/>
        </p:nvSpPr>
        <p:spPr bwMode="auto">
          <a:xfrm>
            <a:off x="5076825" y="3965575"/>
            <a:ext cx="382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b="1" dirty="0" smtClean="0"/>
              <a:t>Kako preverimo čistost</a:t>
            </a:r>
            <a:endParaRPr lang="sl-SI" dirty="0"/>
          </a:p>
        </p:txBody>
      </p:sp>
      <p:graphicFrame>
        <p:nvGraphicFramePr>
          <p:cNvPr id="15" name="Grafikon 14"/>
          <p:cNvGraphicFramePr>
            <a:graphicFrameLocks noChangeAspect="1"/>
          </p:cNvGraphicFramePr>
          <p:nvPr/>
        </p:nvGraphicFramePr>
        <p:xfrm>
          <a:off x="5076825" y="4338000"/>
          <a:ext cx="4896342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Grafikon 15"/>
          <p:cNvGraphicFramePr>
            <a:graphicFrameLocks noChangeAspect="1"/>
          </p:cNvGraphicFramePr>
          <p:nvPr/>
        </p:nvGraphicFramePr>
        <p:xfrm>
          <a:off x="1835696" y="1419225"/>
          <a:ext cx="6408712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370" name="PoljeZBesedilom 3"/>
          <p:cNvSpPr txBox="1">
            <a:spLocks noChangeArrowheads="1"/>
          </p:cNvSpPr>
          <p:nvPr/>
        </p:nvSpPr>
        <p:spPr bwMode="auto">
          <a:xfrm>
            <a:off x="2438400" y="1236663"/>
            <a:ext cx="3024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b="1" dirty="0" smtClean="0"/>
              <a:t>Tališče</a:t>
            </a:r>
            <a:endParaRPr lang="sl-SI" dirty="0"/>
          </a:p>
        </p:txBody>
      </p:sp>
      <p:sp>
        <p:nvSpPr>
          <p:cNvPr id="10" name="Naslov 7"/>
          <p:cNvSpPr txBox="1">
            <a:spLocks/>
          </p:cNvSpPr>
          <p:nvPr/>
        </p:nvSpPr>
        <p:spPr>
          <a:xfrm>
            <a:off x="61156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Potest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/>
      <p:bldP spid="3380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PoljeZBesedilom 5"/>
          <p:cNvSpPr txBox="1">
            <a:spLocks noChangeArrowheads="1"/>
          </p:cNvSpPr>
          <p:nvPr/>
        </p:nvSpPr>
        <p:spPr bwMode="auto">
          <a:xfrm>
            <a:off x="1625600" y="752475"/>
            <a:ext cx="4791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sz="2600" b="1">
                <a:solidFill>
                  <a:srgbClr val="FF0000"/>
                </a:solidFill>
              </a:rPr>
              <a:t>RESULTS</a:t>
            </a:r>
          </a:p>
        </p:txBody>
      </p:sp>
      <p:sp>
        <p:nvSpPr>
          <p:cNvPr id="16388" name="PoljeZBesedilom 3"/>
          <p:cNvSpPr txBox="1">
            <a:spLocks noChangeArrowheads="1"/>
          </p:cNvSpPr>
          <p:nvPr/>
        </p:nvSpPr>
        <p:spPr bwMode="auto">
          <a:xfrm>
            <a:off x="1625600" y="1231900"/>
            <a:ext cx="6680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b="1" dirty="0" smtClean="0"/>
              <a:t>Poskusi s klinasto celico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Laser </a:t>
            </a:r>
            <a:r>
              <a:rPr lang="sl-SI" b="1" dirty="0" smtClean="0"/>
              <a:t>in klinasta celica</a:t>
            </a:r>
            <a:endParaRPr lang="en-US" b="1" dirty="0"/>
          </a:p>
        </p:txBody>
      </p:sp>
      <p:sp>
        <p:nvSpPr>
          <p:cNvPr id="34824" name="Pravokotnik 1"/>
          <p:cNvSpPr>
            <a:spLocks noChangeArrowheads="1"/>
          </p:cNvSpPr>
          <p:nvPr/>
        </p:nvSpPr>
        <p:spPr bwMode="auto">
          <a:xfrm>
            <a:off x="1452563" y="4356844"/>
            <a:ext cx="6369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sl-SI" b="1" dirty="0" smtClean="0"/>
              <a:t>Kaj se dogaja ob gretju</a:t>
            </a:r>
            <a:r>
              <a:rPr lang="en-US" b="1" dirty="0"/>
              <a:t>	</a:t>
            </a:r>
            <a:r>
              <a:rPr lang="sl-SI" b="1" dirty="0" smtClean="0"/>
              <a:t>                              Lastnost</a:t>
            </a:r>
            <a:r>
              <a:rPr lang="en-US" dirty="0"/>
              <a:t>	</a:t>
            </a:r>
            <a:endParaRPr lang="en-US" b="1" dirty="0"/>
          </a:p>
        </p:txBody>
      </p:sp>
      <p:graphicFrame>
        <p:nvGraphicFramePr>
          <p:cNvPr id="11" name="Grafikon 10"/>
          <p:cNvGraphicFramePr>
            <a:graphicFrameLocks/>
          </p:cNvGraphicFramePr>
          <p:nvPr/>
        </p:nvGraphicFramePr>
        <p:xfrm>
          <a:off x="2051720" y="2144713"/>
          <a:ext cx="4667250" cy="202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afikon 11"/>
          <p:cNvGraphicFramePr>
            <a:graphicFrameLocks/>
          </p:cNvGraphicFramePr>
          <p:nvPr/>
        </p:nvGraphicFramePr>
        <p:xfrm>
          <a:off x="1259632" y="4725144"/>
          <a:ext cx="4667250" cy="202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Grafikon 12"/>
          <p:cNvGraphicFramePr>
            <a:graphicFrameLocks/>
          </p:cNvGraphicFramePr>
          <p:nvPr/>
        </p:nvGraphicFramePr>
        <p:xfrm>
          <a:off x="4964907" y="4725144"/>
          <a:ext cx="4667250" cy="202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Naslov 7"/>
          <p:cNvSpPr txBox="1">
            <a:spLocks/>
          </p:cNvSpPr>
          <p:nvPr/>
        </p:nvSpPr>
        <p:spPr>
          <a:xfrm>
            <a:off x="61156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Potest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Zaključki</a:t>
            </a:r>
            <a:endParaRPr lang="en-US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1115616" y="1700808"/>
            <a:ext cx="750468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 smtClean="0"/>
              <a:t>Jih velja vpeljati?</a:t>
            </a:r>
          </a:p>
          <a:p>
            <a:endParaRPr lang="sl-SI" sz="2800" dirty="0" smtClean="0"/>
          </a:p>
          <a:p>
            <a:r>
              <a:rPr lang="sl-SI" sz="2800" dirty="0" smtClean="0"/>
              <a:t>TK bi lahko imeli svoje mesto od vrtca do univerze.</a:t>
            </a:r>
          </a:p>
          <a:p>
            <a:endParaRPr lang="sl-SI" sz="2800" dirty="0" smtClean="0"/>
          </a:p>
          <a:p>
            <a:r>
              <a:rPr lang="sl-SI" sz="2800" dirty="0" smtClean="0"/>
              <a:t>ZAKAJ?</a:t>
            </a:r>
          </a:p>
          <a:p>
            <a:r>
              <a:rPr lang="sl-SI" sz="2800" dirty="0" smtClean="0"/>
              <a:t>- ker so povsod okoli nas</a:t>
            </a:r>
          </a:p>
          <a:p>
            <a:r>
              <a:rPr lang="sl-SI" sz="2800" dirty="0" smtClean="0"/>
              <a:t>- ker so aktualna raziskovalna tema</a:t>
            </a:r>
          </a:p>
          <a:p>
            <a:r>
              <a:rPr lang="sl-SI" sz="2800" dirty="0" smtClean="0"/>
              <a:t>- ker obstajajo ljudje, ki jih imajo radi...</a:t>
            </a:r>
          </a:p>
          <a:p>
            <a:r>
              <a:rPr lang="sl-SI" sz="2800" dirty="0" smtClean="0"/>
              <a:t>in bi radi povedali tudi drugim</a:t>
            </a:r>
          </a:p>
          <a:p>
            <a:r>
              <a:rPr lang="sl-SI" sz="2800" dirty="0" smtClean="0"/>
              <a:t> “ZAKAJ JIH IMAJO RADI”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600" b="1" dirty="0" smtClean="0"/>
              <a:t>Vpeljava sodobne interdisciplinarne vsebine v poučevanje – tekoči kristali?</a:t>
            </a:r>
            <a:endParaRPr lang="en-US" sz="3600" b="1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539552" y="1484784"/>
            <a:ext cx="870283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l-SI" sz="3200" dirty="0" smtClean="0"/>
          </a:p>
          <a:p>
            <a:r>
              <a:rPr lang="sl-SI" sz="3200" dirty="0" smtClean="0"/>
              <a:t>Pripraviti:</a:t>
            </a:r>
          </a:p>
          <a:p>
            <a:r>
              <a:rPr lang="sl-SI" sz="3200" dirty="0" smtClean="0"/>
              <a:t>- Vsebine za učitelje</a:t>
            </a:r>
          </a:p>
          <a:p>
            <a:r>
              <a:rPr lang="sl-SI" sz="3200" dirty="0" smtClean="0"/>
              <a:t>- Dostopne in enostavne poskuse s TK</a:t>
            </a:r>
          </a:p>
          <a:p>
            <a:r>
              <a:rPr lang="sl-SI" sz="3200" dirty="0" smtClean="0"/>
              <a:t>- Spremljevalne poskuse</a:t>
            </a:r>
          </a:p>
          <a:p>
            <a:r>
              <a:rPr lang="sl-SI" sz="3200" dirty="0" smtClean="0"/>
              <a:t>- Razlage prilagojene različnim kognitivnim nivojem</a:t>
            </a:r>
          </a:p>
          <a:p>
            <a:r>
              <a:rPr lang="sl-SI" sz="3200" dirty="0" smtClean="0"/>
              <a:t>- Podporni učni materiali</a:t>
            </a:r>
          </a:p>
          <a:p>
            <a:endParaRPr lang="sl-SI" sz="3200" dirty="0" smtClean="0"/>
          </a:p>
          <a:p>
            <a:r>
              <a:rPr lang="sl-SI" sz="3200" dirty="0" smtClean="0"/>
              <a:t>Zbirka v slovenščini in angleščini.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Zahvala</a:t>
            </a:r>
            <a:endParaRPr lang="en-US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1187624" y="1556792"/>
            <a:ext cx="663758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 smtClean="0"/>
              <a:t>Laborantoma</a:t>
            </a:r>
            <a:r>
              <a:rPr lang="en-US" sz="2800" dirty="0" smtClean="0"/>
              <a:t> </a:t>
            </a:r>
            <a:r>
              <a:rPr lang="en-US" sz="2800" dirty="0" err="1" smtClean="0"/>
              <a:t>Gregor</a:t>
            </a:r>
            <a:r>
              <a:rPr lang="en-US" sz="2800" dirty="0" smtClean="0"/>
              <a:t> </a:t>
            </a:r>
            <a:r>
              <a:rPr lang="en-US" sz="2800" dirty="0" err="1" smtClean="0"/>
              <a:t>Tarman</a:t>
            </a:r>
            <a:r>
              <a:rPr lang="en-US" sz="2800" dirty="0" smtClean="0"/>
              <a:t> </a:t>
            </a:r>
            <a:r>
              <a:rPr lang="sl-SI" sz="2800" dirty="0" smtClean="0"/>
              <a:t>in</a:t>
            </a:r>
            <a:r>
              <a:rPr lang="en-US" sz="2800" dirty="0" smtClean="0"/>
              <a:t> </a:t>
            </a:r>
            <a:r>
              <a:rPr lang="en-US" sz="2800" dirty="0" err="1" smtClean="0"/>
              <a:t>Goran</a:t>
            </a:r>
            <a:r>
              <a:rPr lang="en-US" sz="2800" dirty="0" smtClean="0"/>
              <a:t> </a:t>
            </a:r>
            <a:r>
              <a:rPr lang="en-US" sz="2800" dirty="0" err="1" smtClean="0"/>
              <a:t>Iskrić</a:t>
            </a:r>
            <a:r>
              <a:rPr lang="sl-SI" sz="2800" dirty="0" smtClean="0"/>
              <a:t>.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sl-SI" sz="2800" dirty="0" smtClean="0"/>
              <a:t>ARRS: </a:t>
            </a:r>
          </a:p>
          <a:p>
            <a:r>
              <a:rPr lang="sl-SI" sz="2800" dirty="0" smtClean="0"/>
              <a:t>za projekt </a:t>
            </a:r>
            <a:r>
              <a:rPr lang="en-US" sz="2800" dirty="0" smtClean="0"/>
              <a:t>J5-0365 </a:t>
            </a:r>
            <a:r>
              <a:rPr lang="sl-SI" sz="2800" dirty="0" smtClean="0"/>
              <a:t>feb 2008 -  jan 2011</a:t>
            </a:r>
          </a:p>
          <a:p>
            <a:r>
              <a:rPr lang="sl-SI" sz="2800" dirty="0" smtClean="0"/>
              <a:t>in</a:t>
            </a:r>
            <a:r>
              <a:rPr lang="en-US" sz="2800" dirty="0" smtClean="0"/>
              <a:t> </a:t>
            </a:r>
            <a:endParaRPr lang="sl-SI" sz="2800" dirty="0" smtClean="0"/>
          </a:p>
          <a:p>
            <a:r>
              <a:rPr lang="sl-SI" sz="2800" dirty="0" smtClean="0"/>
              <a:t>nov projekt J5-4002</a:t>
            </a:r>
            <a:r>
              <a:rPr lang="en-US" sz="2800" dirty="0" smtClean="0"/>
              <a:t> </a:t>
            </a:r>
            <a:r>
              <a:rPr lang="sl-SI" sz="2800" dirty="0" smtClean="0"/>
              <a:t>jul 2011 – jun 2014.</a:t>
            </a:r>
          </a:p>
          <a:p>
            <a:endParaRPr lang="sl-SI" sz="2800" dirty="0" smtClean="0"/>
          </a:p>
          <a:p>
            <a:r>
              <a:rPr lang="sl-SI" sz="2800" dirty="0" smtClean="0"/>
              <a:t>Nov projekt temelji tudi na izkušnjah </a:t>
            </a:r>
          </a:p>
          <a:p>
            <a:r>
              <a:rPr lang="sl-SI" sz="2800" dirty="0" smtClean="0"/>
              <a:t>projekta </a:t>
            </a:r>
            <a:r>
              <a:rPr lang="sl-SI" sz="2800" smtClean="0"/>
              <a:t>Naravoslovne kompetence.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 naravi</a:t>
            </a:r>
            <a:endParaRPr lang="en-US" dirty="0"/>
          </a:p>
        </p:txBody>
      </p:sp>
      <p:pic>
        <p:nvPicPr>
          <p:cNvPr id="901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678682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Natural</a:t>
            </a:r>
            <a:r>
              <a:rPr lang="sl-SI" dirty="0" smtClean="0"/>
              <a:t> </a:t>
            </a:r>
            <a:r>
              <a:rPr lang="sl-SI" dirty="0" err="1" smtClean="0"/>
              <a:t>LCs</a:t>
            </a:r>
            <a:endParaRPr lang="en-US" dirty="0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7422386" cy="476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26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alpha val="51000"/>
            </a:schemeClr>
          </a:solidFill>
        </p:spPr>
        <p:txBody>
          <a:bodyPr>
            <a:normAutofit/>
          </a:bodyPr>
          <a:lstStyle/>
          <a:p>
            <a:r>
              <a:rPr lang="sl-SI" sz="3600" dirty="0" smtClean="0"/>
              <a:t>Kaj imenujemo tekoči kristali?</a:t>
            </a:r>
            <a:endParaRPr lang="en-GB" sz="3600" dirty="0"/>
          </a:p>
        </p:txBody>
      </p:sp>
      <p:grpSp>
        <p:nvGrpSpPr>
          <p:cNvPr id="2" name="Group 1029"/>
          <p:cNvGrpSpPr>
            <a:grpSpLocks/>
          </p:cNvGrpSpPr>
          <p:nvPr/>
        </p:nvGrpSpPr>
        <p:grpSpPr bwMode="auto">
          <a:xfrm>
            <a:off x="3419252" y="1628800"/>
            <a:ext cx="3241675" cy="1644651"/>
            <a:chOff x="1666" y="1428"/>
            <a:chExt cx="2042" cy="1036"/>
          </a:xfrm>
          <a:solidFill>
            <a:schemeClr val="bg1">
              <a:alpha val="49000"/>
            </a:schemeClr>
          </a:solidFill>
        </p:grpSpPr>
        <p:sp>
          <p:nvSpPr>
            <p:cNvPr id="95238" name="Text Box 1030"/>
            <p:cNvSpPr txBox="1">
              <a:spLocks noChangeArrowheads="1"/>
            </p:cNvSpPr>
            <p:nvPr/>
          </p:nvSpPr>
          <p:spPr bwMode="auto">
            <a:xfrm>
              <a:off x="1712" y="1824"/>
              <a:ext cx="1996" cy="64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sl-SI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</a:t>
              </a:r>
              <a:r>
                <a:rPr lang="sl-SI" sz="2800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kristal</a:t>
              </a:r>
              <a:r>
                <a:rPr lang="sl-SI" sz="32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sym typeface="WP MathA" pitchFamily="2" charset="2"/>
                </a:rPr>
                <a:t>↔</a:t>
              </a:r>
              <a:r>
                <a:rPr lang="sl-SI" sz="28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sym typeface="WP MathA" pitchFamily="2" charset="2"/>
                </a:rPr>
                <a:t> tekočina</a:t>
              </a:r>
              <a:endParaRPr lang="sl-SI" sz="2800" dirty="0">
                <a:effectLst>
                  <a:outerShdw blurRad="38100" dist="38100" dir="2700000" algn="tl">
                    <a:srgbClr val="C0C0C0"/>
                  </a:outerShdw>
                </a:effectLst>
                <a:sym typeface="WP MathA" pitchFamily="2" charset="2"/>
              </a:endParaRPr>
            </a:p>
          </p:txBody>
        </p:sp>
        <p:sp>
          <p:nvSpPr>
            <p:cNvPr id="95239" name="Text Box 1031"/>
            <p:cNvSpPr txBox="1">
              <a:spLocks noChangeArrowheads="1"/>
            </p:cNvSpPr>
            <p:nvPr/>
          </p:nvSpPr>
          <p:spPr bwMode="auto">
            <a:xfrm>
              <a:off x="1666" y="1428"/>
              <a:ext cx="1936" cy="36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sl-SI" sz="3200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navadni materiali</a:t>
              </a:r>
              <a:endParaRPr lang="en-GB" sz="3200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95240" name="Text Box 1032"/>
          <p:cNvSpPr txBox="1">
            <a:spLocks noChangeArrowheads="1"/>
          </p:cNvSpPr>
          <p:nvPr/>
        </p:nvSpPr>
        <p:spPr bwMode="auto">
          <a:xfrm>
            <a:off x="1979613" y="5300663"/>
            <a:ext cx="5422318" cy="1077860"/>
          </a:xfrm>
          <a:prstGeom prst="rect">
            <a:avLst/>
          </a:prstGeom>
          <a:solidFill>
            <a:schemeClr val="bg1">
              <a:alpha val="4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sl-SI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r>
              <a:rPr lang="sl-SI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tekoči kristal</a:t>
            </a:r>
            <a:endParaRPr lang="sl-SI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sl-SI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kristal </a:t>
            </a:r>
            <a:r>
              <a:rPr lang="sl-SI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sym typeface="WP MathA" pitchFamily="2" charset="2"/>
              </a:rPr>
              <a:t>↔</a:t>
            </a:r>
            <a:r>
              <a:rPr lang="sl-SI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sym typeface="Math1" pitchFamily="2" charset="2"/>
              </a:rPr>
              <a:t> </a:t>
            </a:r>
            <a:r>
              <a:rPr lang="sl-SI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tekoči kristal</a:t>
            </a:r>
            <a:r>
              <a:rPr lang="sl-SI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sym typeface="WP MathA" pitchFamily="2" charset="2"/>
              </a:rPr>
              <a:t>↔</a:t>
            </a:r>
            <a:r>
              <a:rPr lang="sl-SI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tekočina</a:t>
            </a:r>
            <a:endParaRPr lang="en-GB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5242" name="Picture 1034" descr="photo-wa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2708275"/>
            <a:ext cx="2209800" cy="1474788"/>
          </a:xfrm>
          <a:prstGeom prst="rect">
            <a:avLst/>
          </a:prstGeom>
          <a:noFill/>
        </p:spPr>
      </p:pic>
      <p:pic>
        <p:nvPicPr>
          <p:cNvPr id="95246" name="Picture 1038" descr="ice-melts-at-0C-electronic-thermometer-glass-beaker-liquid-water-ice-cubes-melting-probe-in-water-blue-backdrop-1-AJHD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4613" y="3048000"/>
            <a:ext cx="1668462" cy="2057400"/>
          </a:xfrm>
          <a:prstGeom prst="rect">
            <a:avLst/>
          </a:prstGeom>
          <a:noFill/>
        </p:spPr>
      </p:pic>
      <p:pic>
        <p:nvPicPr>
          <p:cNvPr id="95248" name="Picture 1040" descr="ic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550" y="2205038"/>
            <a:ext cx="2346325" cy="24669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0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57808"/>
            <a:ext cx="8229600" cy="1143000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sl-SI" dirty="0" smtClean="0"/>
              <a:t>Makroskopske lastnosti TK</a:t>
            </a:r>
            <a:endParaRPr lang="en-GB" dirty="0"/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0" y="-554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0" y="-554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1043608" y="2470763"/>
            <a:ext cx="7272808" cy="4155626"/>
          </a:xfrm>
          <a:prstGeom prst="rect">
            <a:avLst/>
          </a:prstGeom>
          <a:solidFill>
            <a:schemeClr val="bg1">
              <a:alpha val="4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sl-SI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lastnosti tekočine</a:t>
            </a:r>
            <a:endParaRPr lang="sl-SI" sz="4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sl-SI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tečejo</a:t>
            </a:r>
            <a:endParaRPr lang="sl-SI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sl-SI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sl-SI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lastnosti </a:t>
            </a:r>
            <a:r>
              <a:rPr lang="sl-SI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kristlov</a:t>
            </a:r>
            <a:endParaRPr lang="sl-SI" sz="4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sl-SI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anizotropija</a:t>
            </a:r>
          </a:p>
          <a:p>
            <a:pPr algn="ctr"/>
            <a:r>
              <a:rPr lang="sl-SI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dvolomnost</a:t>
            </a:r>
            <a:r>
              <a:rPr lang="sl-SI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endParaRPr lang="en-GB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Lastnosti molekul, ki jih tvorijo</a:t>
            </a:r>
            <a:endParaRPr lang="en-GB" dirty="0"/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0" y="-554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0" y="-554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pic>
        <p:nvPicPr>
          <p:cNvPr id="98309" name="Picture 5" descr="oocb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4114800"/>
            <a:ext cx="2468563" cy="1131888"/>
          </a:xfrm>
          <a:prstGeom prst="rect">
            <a:avLst/>
          </a:prstGeom>
          <a:noFill/>
        </p:spPr>
      </p:pic>
      <p:pic>
        <p:nvPicPr>
          <p:cNvPr id="98310" name="Picture 6" descr="5c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2286000"/>
            <a:ext cx="2011363" cy="809625"/>
          </a:xfrm>
          <a:prstGeom prst="rect">
            <a:avLst/>
          </a:prstGeom>
          <a:noFill/>
        </p:spPr>
      </p:pic>
      <p:pic>
        <p:nvPicPr>
          <p:cNvPr id="98311" name="Picture 7" descr="chole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2133600"/>
            <a:ext cx="2468563" cy="1143000"/>
          </a:xfrm>
          <a:prstGeom prst="rect">
            <a:avLst/>
          </a:prstGeom>
          <a:noFill/>
        </p:spPr>
      </p:pic>
      <p:graphicFrame>
        <p:nvGraphicFramePr>
          <p:cNvPr id="98312" name="Object 8"/>
          <p:cNvGraphicFramePr>
            <a:graphicFrameLocks noChangeAspect="1"/>
          </p:cNvGraphicFramePr>
          <p:nvPr/>
        </p:nvGraphicFramePr>
        <p:xfrm>
          <a:off x="4038600" y="2286000"/>
          <a:ext cx="1957388" cy="3657600"/>
        </p:xfrm>
        <a:graphic>
          <a:graphicData uri="http://schemas.openxmlformats.org/presentationml/2006/ole">
            <p:oleObj spid="_x0000_s49154" name="CorelDRAW" r:id="rId7" imgW="1563840" imgH="2922840" progId="CorelDRAW.Graphic.10">
              <p:embed/>
            </p:oleObj>
          </a:graphicData>
        </a:graphic>
      </p:graphicFrame>
      <p:sp>
        <p:nvSpPr>
          <p:cNvPr id="98313" name="Text Box 9"/>
          <p:cNvSpPr txBox="1">
            <a:spLocks noChangeArrowheads="1"/>
          </p:cNvSpPr>
          <p:nvPr/>
        </p:nvSpPr>
        <p:spPr bwMode="auto">
          <a:xfrm>
            <a:off x="1600200" y="3276600"/>
            <a:ext cx="9969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sl-SI" sz="3200">
                <a:solidFill>
                  <a:srgbClr val="333333"/>
                </a:solidFill>
                <a:effectLst/>
              </a:rPr>
              <a:t>5CB</a:t>
            </a:r>
            <a:endParaRPr lang="en-GB" sz="3200">
              <a:solidFill>
                <a:srgbClr val="333333"/>
              </a:solidFill>
              <a:effectLst/>
            </a:endParaRPr>
          </a:p>
        </p:txBody>
      </p:sp>
      <p:sp>
        <p:nvSpPr>
          <p:cNvPr id="98314" name="Text Box 10"/>
          <p:cNvSpPr txBox="1">
            <a:spLocks noChangeArrowheads="1"/>
          </p:cNvSpPr>
          <p:nvPr/>
        </p:nvSpPr>
        <p:spPr bwMode="auto">
          <a:xfrm>
            <a:off x="1524000" y="5486400"/>
            <a:ext cx="1674813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sl-SI" sz="3200">
                <a:solidFill>
                  <a:srgbClr val="333333"/>
                </a:solidFill>
                <a:effectLst/>
              </a:rPr>
              <a:t>OOCBP</a:t>
            </a:r>
            <a:endParaRPr lang="en-GB" sz="3200">
              <a:solidFill>
                <a:srgbClr val="333333"/>
              </a:solidFill>
              <a:effectLst/>
            </a:endParaRPr>
          </a:p>
        </p:txBody>
      </p:sp>
      <p:pic>
        <p:nvPicPr>
          <p:cNvPr id="98315" name="Picture 11" descr="banan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4600" y="3962400"/>
            <a:ext cx="3657600" cy="2347913"/>
          </a:xfrm>
          <a:prstGeom prst="rect">
            <a:avLst/>
          </a:prstGeom>
          <a:noFill/>
        </p:spPr>
      </p:pic>
      <p:sp>
        <p:nvSpPr>
          <p:cNvPr id="98316" name="Text Box 12"/>
          <p:cNvSpPr txBox="1">
            <a:spLocks noChangeArrowheads="1"/>
          </p:cNvSpPr>
          <p:nvPr/>
        </p:nvSpPr>
        <p:spPr bwMode="auto">
          <a:xfrm>
            <a:off x="3852863" y="6019800"/>
            <a:ext cx="20129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sl-SI" sz="3200">
                <a:solidFill>
                  <a:srgbClr val="333333"/>
                </a:solidFill>
                <a:effectLst/>
              </a:rPr>
              <a:t>DOBAMC</a:t>
            </a:r>
            <a:endParaRPr lang="en-GB" sz="3200">
              <a:solidFill>
                <a:srgbClr val="333333"/>
              </a:solidFill>
              <a:effectLst/>
            </a:endParaRPr>
          </a:p>
        </p:txBody>
      </p:sp>
      <p:sp>
        <p:nvSpPr>
          <p:cNvPr id="98317" name="Text Box 13"/>
          <p:cNvSpPr txBox="1">
            <a:spLocks noChangeArrowheads="1"/>
          </p:cNvSpPr>
          <p:nvPr/>
        </p:nvSpPr>
        <p:spPr bwMode="auto">
          <a:xfrm>
            <a:off x="6240463" y="3429000"/>
            <a:ext cx="1856662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sl-SI" sz="3200" dirty="0" smtClean="0">
                <a:solidFill>
                  <a:srgbClr val="333333"/>
                </a:solidFill>
                <a:effectLst/>
              </a:rPr>
              <a:t>holesterol</a:t>
            </a:r>
            <a:endParaRPr lang="en-GB" sz="3200" dirty="0">
              <a:solidFill>
                <a:srgbClr val="333333"/>
              </a:solidFill>
              <a:effectLst/>
            </a:endParaRPr>
          </a:p>
        </p:txBody>
      </p:sp>
      <p:sp>
        <p:nvSpPr>
          <p:cNvPr id="98318" name="Text Box 14"/>
          <p:cNvSpPr txBox="1">
            <a:spLocks noChangeArrowheads="1"/>
          </p:cNvSpPr>
          <p:nvPr/>
        </p:nvSpPr>
        <p:spPr bwMode="auto">
          <a:xfrm>
            <a:off x="6480175" y="6019800"/>
            <a:ext cx="1433085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sl-SI" sz="3200" dirty="0" smtClean="0">
                <a:solidFill>
                  <a:srgbClr val="333333"/>
                </a:solidFill>
                <a:effectLst/>
              </a:rPr>
              <a:t>banane</a:t>
            </a:r>
            <a:endParaRPr lang="en-GB" sz="3200" dirty="0">
              <a:solidFill>
                <a:srgbClr val="333333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3" cstate="print"/>
          <a:srcRect l="-5" b="2064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bg1"/>
                </a:solidFill>
              </a:rPr>
              <a:t>Struktura običajnih TK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846140" y="2227264"/>
            <a:ext cx="2011364" cy="2366963"/>
            <a:chOff x="485" y="2064"/>
            <a:chExt cx="1267" cy="1491"/>
          </a:xfrm>
        </p:grpSpPr>
        <p:pic>
          <p:nvPicPr>
            <p:cNvPr id="99331" name="Picture 3" descr="liquid_mov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672" y="2064"/>
              <a:ext cx="843" cy="1094"/>
            </a:xfrm>
            <a:prstGeom prst="rect">
              <a:avLst/>
            </a:prstGeom>
            <a:noFill/>
          </p:spPr>
        </p:pic>
        <p:sp>
          <p:nvSpPr>
            <p:cNvPr id="99332" name="Text Box 4"/>
            <p:cNvSpPr txBox="1">
              <a:spLocks noChangeArrowheads="1"/>
            </p:cNvSpPr>
            <p:nvPr/>
          </p:nvSpPr>
          <p:spPr bwMode="auto">
            <a:xfrm flipH="1">
              <a:off x="485" y="3264"/>
              <a:ext cx="126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sl-SI" sz="2400" dirty="0" smtClean="0">
                  <a:solidFill>
                    <a:schemeClr val="bg1"/>
                  </a:solidFill>
                  <a:effectLst/>
                </a:rPr>
                <a:t>izotropna faza</a:t>
              </a:r>
              <a:endParaRPr lang="en-GB" sz="2400" dirty="0"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590800" y="2227263"/>
            <a:ext cx="1947863" cy="2443162"/>
            <a:chOff x="1584" y="2064"/>
            <a:chExt cx="1227" cy="1539"/>
          </a:xfrm>
        </p:grpSpPr>
        <p:sp>
          <p:nvSpPr>
            <p:cNvPr id="99334" name="AutoShape 6"/>
            <p:cNvSpPr>
              <a:spLocks noChangeArrowheads="1"/>
            </p:cNvSpPr>
            <p:nvPr/>
          </p:nvSpPr>
          <p:spPr bwMode="auto">
            <a:xfrm>
              <a:off x="1584" y="2496"/>
              <a:ext cx="336" cy="192"/>
            </a:xfrm>
            <a:prstGeom prst="rightArrow">
              <a:avLst>
                <a:gd name="adj1" fmla="val 50000"/>
                <a:gd name="adj2" fmla="val 43750"/>
              </a:avLst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endPara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pic>
          <p:nvPicPr>
            <p:cNvPr id="99335" name="Picture 7" descr="nemat_mov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68" y="2064"/>
              <a:ext cx="843" cy="1094"/>
            </a:xfrm>
            <a:prstGeom prst="rect">
              <a:avLst/>
            </a:prstGeom>
            <a:noFill/>
          </p:spPr>
        </p:pic>
        <p:sp>
          <p:nvSpPr>
            <p:cNvPr id="99336" name="Text Box 8"/>
            <p:cNvSpPr txBox="1">
              <a:spLocks noChangeArrowheads="1"/>
            </p:cNvSpPr>
            <p:nvPr/>
          </p:nvSpPr>
          <p:spPr bwMode="auto">
            <a:xfrm>
              <a:off x="2010" y="3312"/>
              <a:ext cx="75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sl-SI" sz="2400" dirty="0" err="1" smtClean="0">
                  <a:solidFill>
                    <a:schemeClr val="bg1"/>
                  </a:solidFill>
                  <a:effectLst/>
                </a:rPr>
                <a:t>nematik</a:t>
              </a:r>
              <a:endParaRPr lang="en-GB" sz="2400" dirty="0"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572000" y="2227263"/>
            <a:ext cx="2024063" cy="2443162"/>
            <a:chOff x="2832" y="2064"/>
            <a:chExt cx="1275" cy="1539"/>
          </a:xfrm>
        </p:grpSpPr>
        <p:sp>
          <p:nvSpPr>
            <p:cNvPr id="99338" name="AutoShape 10"/>
            <p:cNvSpPr>
              <a:spLocks noChangeArrowheads="1"/>
            </p:cNvSpPr>
            <p:nvPr/>
          </p:nvSpPr>
          <p:spPr bwMode="auto">
            <a:xfrm>
              <a:off x="2832" y="2496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endPara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pic>
          <p:nvPicPr>
            <p:cNvPr id="99339" name="Picture 11" descr="smectic_mov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3264" y="2064"/>
              <a:ext cx="843" cy="1094"/>
            </a:xfrm>
            <a:prstGeom prst="rect">
              <a:avLst/>
            </a:prstGeom>
            <a:noFill/>
          </p:spPr>
        </p:pic>
        <p:sp>
          <p:nvSpPr>
            <p:cNvPr id="99340" name="Text Box 12"/>
            <p:cNvSpPr txBox="1">
              <a:spLocks noChangeArrowheads="1"/>
            </p:cNvSpPr>
            <p:nvPr/>
          </p:nvSpPr>
          <p:spPr bwMode="auto">
            <a:xfrm flipH="1">
              <a:off x="3324" y="3312"/>
              <a:ext cx="72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sl-SI" sz="2400" dirty="0" err="1" smtClean="0">
                  <a:solidFill>
                    <a:schemeClr val="bg1"/>
                  </a:solidFill>
                  <a:effectLst/>
                </a:rPr>
                <a:t>smektik</a:t>
              </a:r>
              <a:endParaRPr lang="en-GB" sz="2400" dirty="0"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705600" y="2227263"/>
            <a:ext cx="2024063" cy="2443162"/>
            <a:chOff x="4176" y="2064"/>
            <a:chExt cx="1275" cy="1539"/>
          </a:xfrm>
        </p:grpSpPr>
        <p:sp>
          <p:nvSpPr>
            <p:cNvPr id="99342" name="AutoShape 14"/>
            <p:cNvSpPr>
              <a:spLocks noChangeArrowheads="1"/>
            </p:cNvSpPr>
            <p:nvPr/>
          </p:nvSpPr>
          <p:spPr bwMode="auto">
            <a:xfrm>
              <a:off x="4176" y="2496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endPara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4608" y="2064"/>
              <a:ext cx="843" cy="1539"/>
              <a:chOff x="4608" y="1488"/>
              <a:chExt cx="843" cy="1539"/>
            </a:xfrm>
          </p:grpSpPr>
          <p:pic>
            <p:nvPicPr>
              <p:cNvPr id="99344" name="Picture 16" descr="solid_mov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608" y="1488"/>
                <a:ext cx="843" cy="1094"/>
              </a:xfrm>
              <a:prstGeom prst="rect">
                <a:avLst/>
              </a:prstGeom>
              <a:noFill/>
            </p:spPr>
          </p:pic>
          <p:sp>
            <p:nvSpPr>
              <p:cNvPr id="99345" name="Text Box 17"/>
              <p:cNvSpPr txBox="1">
                <a:spLocks noChangeArrowheads="1"/>
              </p:cNvSpPr>
              <p:nvPr/>
            </p:nvSpPr>
            <p:spPr bwMode="auto">
              <a:xfrm>
                <a:off x="4704" y="2736"/>
                <a:ext cx="590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/>
                <a:r>
                  <a:rPr lang="sl-SI" sz="2400" dirty="0" smtClean="0">
                    <a:solidFill>
                      <a:schemeClr val="bg1"/>
                    </a:solidFill>
                    <a:effectLst/>
                  </a:rPr>
                  <a:t>kristal</a:t>
                </a:r>
                <a:endParaRPr lang="en-GB" sz="2400" dirty="0">
                  <a:solidFill>
                    <a:schemeClr val="bg1"/>
                  </a:solidFill>
                  <a:effectLst/>
                </a:endParaRPr>
              </a:p>
            </p:txBody>
          </p:sp>
        </p:grp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1066800" y="5166518"/>
            <a:ext cx="7620000" cy="566738"/>
            <a:chOff x="672" y="3312"/>
            <a:chExt cx="4800" cy="357"/>
          </a:xfrm>
        </p:grpSpPr>
        <p:sp>
          <p:nvSpPr>
            <p:cNvPr id="99346" name="Rectangle 18"/>
            <p:cNvSpPr>
              <a:spLocks noChangeArrowheads="1"/>
            </p:cNvSpPr>
            <p:nvPr/>
          </p:nvSpPr>
          <p:spPr bwMode="auto">
            <a:xfrm>
              <a:off x="672" y="3312"/>
              <a:ext cx="4800" cy="33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endParaRPr lang="en-US" sz="44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9349" name="Text Box 21"/>
            <p:cNvSpPr txBox="1">
              <a:spLocks noChangeArrowheads="1"/>
            </p:cNvSpPr>
            <p:nvPr/>
          </p:nvSpPr>
          <p:spPr bwMode="auto">
            <a:xfrm>
              <a:off x="748" y="3339"/>
              <a:ext cx="100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sl-SI" sz="2400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hlajenje</a:t>
              </a:r>
              <a:r>
                <a:rPr lang="sl-SI" sz="28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sym typeface="WP MathA" pitchFamily="2" charset="2"/>
                </a:rPr>
                <a:t> →</a:t>
              </a:r>
              <a:endParaRPr lang="sl-SI" sz="2800" b="0" dirty="0">
                <a:effectLst>
                  <a:outerShdw blurRad="38100" dist="38100" dir="2700000" algn="tl">
                    <a:srgbClr val="C0C0C0"/>
                  </a:outerShdw>
                </a:effectLst>
                <a:sym typeface="WP MathA" pitchFamily="2" charset="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  <a:effectLst/>
      </a:spPr>
      <a:bodyPr wrap="none">
        <a:spAutoFit/>
      </a:bodyPr>
      <a:lstStyle>
        <a:defPPr>
          <a:defRPr sz="2600" b="1" dirty="0" err="1" smtClean="0">
            <a:solidFill>
              <a:srgbClr val="0000FF"/>
            </a:solidFill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rivzeti načr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Privzeti načrt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Pisar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rivzeti načr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Privzeti načrt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Pisar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rivzeti načr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Privzeti načrt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Pisar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rivzeti načr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Privzeti načrt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Pisar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rivzeti načr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Privzeti načrt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Pisar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rivzeti načr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Privzeti načrt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Pisar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Privzeti načr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Privzeti načrt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Pisar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Privzeti načr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Privzeti načrt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Pisar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7a63ae98c9331042c85a0ce3caf3b722">
  <xsd:schema xmlns:xsd="http://www.w3.org/2001/XMLSchema" xmlns:p="http://schemas.microsoft.com/office/2006/metadata/properties" targetNamespace="http://schemas.microsoft.com/office/2006/metadata/properties" ma:root="true" ma:fieldsID="643ad641ad674e858ec36190b61f65cd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74C7B956-E7FC-4A0D-97CF-BADC5C1B53F2}"/>
</file>

<file path=customXml/itemProps2.xml><?xml version="1.0" encoding="utf-8"?>
<ds:datastoreItem xmlns:ds="http://schemas.openxmlformats.org/officeDocument/2006/customXml" ds:itemID="{0C6544FF-B265-4513-B649-579B578B8601}"/>
</file>

<file path=customXml/itemProps3.xml><?xml version="1.0" encoding="utf-8"?>
<ds:datastoreItem xmlns:ds="http://schemas.openxmlformats.org/officeDocument/2006/customXml" ds:itemID="{A3CCDF2F-C348-4867-842F-C4633EA98742}"/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962</Words>
  <Application>Microsoft Office PowerPoint</Application>
  <PresentationFormat>Diaprojekcija na zaslonu (4:3)</PresentationFormat>
  <Paragraphs>292</Paragraphs>
  <Slides>39</Slides>
  <Notes>19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Vdelani OLE strežniki</vt:lpstr>
      </vt:variant>
      <vt:variant>
        <vt:i4>2</vt:i4>
      </vt:variant>
      <vt:variant>
        <vt:lpstr>Naslovi diapozitivov</vt:lpstr>
      </vt:variant>
      <vt:variant>
        <vt:i4>39</vt:i4>
      </vt:variant>
    </vt:vector>
  </HeadingPairs>
  <TitlesOfParts>
    <vt:vector size="42" baseType="lpstr">
      <vt:lpstr>Officeova tema</vt:lpstr>
      <vt:lpstr>CorelDRAW</vt:lpstr>
      <vt:lpstr>Equation</vt:lpstr>
      <vt:lpstr>TEKOČI KRISTALI V POUČEVANJU ali KAKO KREPITI NARAVOSLOVNE KOMPETENCE Z VPELJAVO NOVIH VSEBIN</vt:lpstr>
      <vt:lpstr>Zakaj tekoči kristali v  šoli?</vt:lpstr>
      <vt:lpstr>      Naprave</vt:lpstr>
      <vt:lpstr>V naravi</vt:lpstr>
      <vt:lpstr>Natural LCs</vt:lpstr>
      <vt:lpstr>Kaj imenujemo tekoči kristali?</vt:lpstr>
      <vt:lpstr>Makroskopske lastnosti TK</vt:lpstr>
      <vt:lpstr>Lastnosti molekul, ki jih tvorijo</vt:lpstr>
      <vt:lpstr>Struktura običajnih TK</vt:lpstr>
      <vt:lpstr>Posebne lastnosti Dvolomnost </vt:lpstr>
      <vt:lpstr>Tekoče kristalni prikazalniki</vt:lpstr>
      <vt:lpstr>Tekoče kristalni prikazalniki</vt:lpstr>
      <vt:lpstr>Termometri</vt:lpstr>
      <vt:lpstr>Tekoči kristali v naravi</vt:lpstr>
      <vt:lpstr>Zbirka eksperimentov za vse starosti</vt:lpstr>
      <vt:lpstr>Koncepti</vt:lpstr>
      <vt:lpstr>Diapozitiv 17</vt:lpstr>
      <vt:lpstr>Diapozitiv 18</vt:lpstr>
      <vt:lpstr>Diapozitiv 19</vt:lpstr>
      <vt:lpstr>Diapozitiv 20</vt:lpstr>
      <vt:lpstr>Diapozitiv 21</vt:lpstr>
      <vt:lpstr>Tudi les je anizotropen</vt:lpstr>
      <vt:lpstr>Mikrovalovi in les</vt:lpstr>
      <vt:lpstr>Konoskopija</vt:lpstr>
      <vt:lpstr>TK za bodoče znanstvenike</vt:lpstr>
      <vt:lpstr>Srednje šole</vt:lpstr>
      <vt:lpstr>Sinteza in preprosti eksperimenti</vt:lpstr>
      <vt:lpstr>Diapozitiv 28</vt:lpstr>
      <vt:lpstr>Razredna stopnja in vrtec??</vt:lpstr>
      <vt:lpstr>Trenutno stanje</vt:lpstr>
      <vt:lpstr>Diapozitiv 31</vt:lpstr>
      <vt:lpstr>Diapozitiv 32</vt:lpstr>
      <vt:lpstr>Diapozitiv 33</vt:lpstr>
      <vt:lpstr>Diapozitiv 34</vt:lpstr>
      <vt:lpstr>Diapozitiv 35</vt:lpstr>
      <vt:lpstr>Diapozitiv 36</vt:lpstr>
      <vt:lpstr>Zaključki</vt:lpstr>
      <vt:lpstr>Vpeljava sodobne interdisciplinarne vsebine v poučevanje – tekoči kristali?</vt:lpstr>
      <vt:lpstr>Zahvala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TEKOČI KRISTALI NA POTI V ŠOLO</dc:title>
  <dc:creator>Admin</dc:creator>
  <cp:lastModifiedBy>Admin</cp:lastModifiedBy>
  <cp:revision>79</cp:revision>
  <dcterms:created xsi:type="dcterms:W3CDTF">2011-01-18T21:55:36Z</dcterms:created>
  <dcterms:modified xsi:type="dcterms:W3CDTF">2011-09-20T13:17:14Z</dcterms:modified>
</cp:coreProperties>
</file>