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customXml/itemProps1.xml" ContentType="application/vnd.openxmlformats-officedocument.customXmlProperties+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handoutMasterIdLst>
    <p:handoutMasterId r:id="rId25"/>
  </p:handoutMasterIdLst>
  <p:sldIdLst>
    <p:sldId id="256" r:id="rId2"/>
    <p:sldId id="257" r:id="rId3"/>
    <p:sldId id="266" r:id="rId4"/>
    <p:sldId id="281" r:id="rId5"/>
    <p:sldId id="264" r:id="rId6"/>
    <p:sldId id="258" r:id="rId7"/>
    <p:sldId id="265" r:id="rId8"/>
    <p:sldId id="279" r:id="rId9"/>
    <p:sldId id="269" r:id="rId10"/>
    <p:sldId id="270" r:id="rId11"/>
    <p:sldId id="282" r:id="rId12"/>
    <p:sldId id="271" r:id="rId13"/>
    <p:sldId id="272" r:id="rId14"/>
    <p:sldId id="273" r:id="rId15"/>
    <p:sldId id="274" r:id="rId16"/>
    <p:sldId id="275" r:id="rId17"/>
    <p:sldId id="276" r:id="rId18"/>
    <p:sldId id="277" r:id="rId19"/>
    <p:sldId id="278" r:id="rId20"/>
    <p:sldId id="260" r:id="rId21"/>
    <p:sldId id="261" r:id="rId22"/>
    <p:sldId id="280" r:id="rId23"/>
    <p:sldId id="259" r:id="rId2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59" autoAdjust="0"/>
    <p:restoredTop sz="86380" autoAdjust="0"/>
  </p:normalViewPr>
  <p:slideViewPr>
    <p:cSldViewPr>
      <p:cViewPr varScale="1">
        <p:scale>
          <a:sx n="63" d="100"/>
          <a:sy n="63" d="100"/>
        </p:scale>
        <p:origin x="-1362" y="-96"/>
      </p:cViewPr>
      <p:guideLst>
        <p:guide orient="horz" pos="2160"/>
        <p:guide pos="2880"/>
      </p:guideLst>
    </p:cSldViewPr>
  </p:slideViewPr>
  <p:outlineViewPr>
    <p:cViewPr>
      <p:scale>
        <a:sx n="33" d="100"/>
        <a:sy n="33" d="100"/>
      </p:scale>
      <p:origin x="0" y="15294"/>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openxmlformats.org/officeDocument/2006/relationships/customXml" Target="../customXml/item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A6B2D63-228C-48A1-8C22-00DC4CCDC38A}" type="datetimeFigureOut">
              <a:rPr lang="en-US" smtClean="0"/>
              <a:pPr/>
              <a:t>9/18/2011</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79B210E-1E7E-4500-B704-78D6D4A97029}" type="slidenum">
              <a:rPr lang="en-US" smtClean="0"/>
              <a:pPr/>
              <a:t>‹#›</a:t>
            </a:fld>
            <a:endParaRPr lang="en-US" dirty="0"/>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25607" name="Picture 7" descr="titleslideimage"/>
          <p:cNvPicPr>
            <a:picLocks noChangeAspect="1" noChangeArrowheads="1"/>
          </p:cNvPicPr>
          <p:nvPr userDrawn="1"/>
        </p:nvPicPr>
        <p:blipFill>
          <a:blip r:embed="rId2"/>
          <a:srcRect/>
          <a:stretch>
            <a:fillRect/>
          </a:stretch>
        </p:blipFill>
        <p:spPr bwMode="auto">
          <a:xfrm>
            <a:off x="0" y="0"/>
            <a:ext cx="9144000" cy="6858000"/>
          </a:xfrm>
          <a:prstGeom prst="rect">
            <a:avLst/>
          </a:prstGeom>
          <a:noFill/>
        </p:spPr>
      </p:pic>
      <p:sp>
        <p:nvSpPr>
          <p:cNvPr id="25602" name="Rectangle 2"/>
          <p:cNvSpPr>
            <a:spLocks noGrp="1" noChangeArrowheads="1"/>
          </p:cNvSpPr>
          <p:nvPr>
            <p:ph type="ctrTitle"/>
          </p:nvPr>
        </p:nvSpPr>
        <p:spPr>
          <a:xfrm>
            <a:off x="685800" y="2819400"/>
            <a:ext cx="7772400" cy="2057400"/>
          </a:xfrm>
        </p:spPr>
        <p:txBody>
          <a:bodyPr/>
          <a:lstStyle>
            <a:lvl1pPr algn="ctr">
              <a:defRPr sz="4800"/>
            </a:lvl1pPr>
          </a:lstStyle>
          <a:p>
            <a:r>
              <a:rPr lang="en-US" smtClean="0"/>
              <a:t>Click to edit Master title style</a:t>
            </a:r>
            <a:endParaRPr lang="en-US"/>
          </a:p>
        </p:txBody>
      </p:sp>
      <p:sp>
        <p:nvSpPr>
          <p:cNvPr id="25603" name="Rectangle 3"/>
          <p:cNvSpPr>
            <a:spLocks noGrp="1" noChangeArrowheads="1"/>
          </p:cNvSpPr>
          <p:nvPr>
            <p:ph type="subTitle" idx="1"/>
          </p:nvPr>
        </p:nvSpPr>
        <p:spPr>
          <a:xfrm>
            <a:off x="1219200" y="381000"/>
            <a:ext cx="6400800" cy="914400"/>
          </a:xfrm>
        </p:spPr>
        <p:txBody>
          <a:bodyPr/>
          <a:lstStyle>
            <a:lvl1pPr marL="0" indent="0" algn="ctr">
              <a:buFontTx/>
              <a:buNone/>
              <a:defRPr sz="2400"/>
            </a:lvl1pPr>
          </a:lstStyle>
          <a:p>
            <a:r>
              <a:rPr lang="en-US" smtClean="0"/>
              <a:t>Click to edit Master subtitle style</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25602"/>
                                        </p:tgtEl>
                                        <p:attrNameLst>
                                          <p:attrName>style.visibility</p:attrName>
                                        </p:attrNameLst>
                                      </p:cBhvr>
                                      <p:to>
                                        <p:strVal val="visible"/>
                                      </p:to>
                                    </p:set>
                                    <p:animEffect transition="in" filter="dissolve">
                                      <p:cBhvr>
                                        <p:cTn id="7" dur="500"/>
                                        <p:tgtEl>
                                          <p:spTgt spid="25602"/>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25603">
                                            <p:txEl>
                                              <p:pRg st="0" end="0"/>
                                            </p:txEl>
                                          </p:spTgt>
                                        </p:tgtEl>
                                        <p:attrNameLst>
                                          <p:attrName>style.visibility</p:attrName>
                                        </p:attrNameLst>
                                      </p:cBhvr>
                                      <p:to>
                                        <p:strVal val="visible"/>
                                      </p:to>
                                    </p:set>
                                    <p:animEffect transition="in" filter="dissolve">
                                      <p:cBhvr>
                                        <p:cTn id="11" dur="500"/>
                                        <p:tgtEl>
                                          <p:spTgt spid="2560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autoUpdateAnimBg="0"/>
      <p:bldP spid="25603" grpId="0" build="p" autoUpdateAnimBg="0" advAuto="0">
        <p:tmplLst>
          <p:tmpl lvl="1">
            <p:tnLst>
              <p:par>
                <p:cTn presetID="9" presetClass="entr" presetSubtype="0" fill="hold" nodeType="afterEffect">
                  <p:stCondLst>
                    <p:cond delay="0"/>
                  </p:stCondLst>
                  <p:childTnLst>
                    <p:set>
                      <p:cBhvr>
                        <p:cTn dur="1" fill="hold">
                          <p:stCondLst>
                            <p:cond delay="0"/>
                          </p:stCondLst>
                        </p:cTn>
                        <p:tgtEl>
                          <p:spTgt spid="25603"/>
                        </p:tgtEl>
                        <p:attrNameLst>
                          <p:attrName>style.visibility</p:attrName>
                        </p:attrNameLst>
                      </p:cBhvr>
                      <p:to>
                        <p:strVal val="visible"/>
                      </p:to>
                    </p:set>
                    <p:animEffect transition="in" filter="dissolve">
                      <p:cBhvr>
                        <p:cTn dur="500"/>
                        <p:tgtEl>
                          <p:spTgt spid="25603"/>
                        </p:tgtEl>
                      </p:cBhvr>
                    </p:animEffect>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29E0A76D-425D-4D47-8908-1F5A0097471C}" type="slidenum">
              <a:rPr lang="en-US"/>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76200"/>
            <a:ext cx="2057400"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762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0101549E-90D4-44A4-978D-01378FE37831}" type="slidenum">
              <a:rPr lang="en-US"/>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6781800" cy="10668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219200"/>
            <a:ext cx="8229600" cy="2286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 y="3657600"/>
            <a:ext cx="8229600" cy="2286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dirty="0"/>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dirty="0"/>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C8937422-FCD7-4EC9-B908-8D53B464A4CD}" type="slidenum">
              <a:rPr lang="en-US"/>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6781800" cy="10668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219200"/>
            <a:ext cx="4038600" cy="4724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219200"/>
            <a:ext cx="4038600" cy="4724400"/>
          </a:xfrm>
        </p:spPr>
        <p:txBody>
          <a:bodyPr/>
          <a:lstStyle/>
          <a:p>
            <a:r>
              <a:rPr lang="en-US" dirty="0" smtClean="0"/>
              <a:t>Click icon to add clip art</a:t>
            </a:r>
            <a:endParaRPr lang="en-US" dirty="0"/>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dirty="0"/>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dirty="0"/>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1B61ABDD-3650-46BF-AC7A-8DF49FA3FAA6}"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F911A45D-2BE5-4001-ACBF-5379BD8F9E16}"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8565B64F-D211-4C5A-BF78-0C283F4965DE}" type="slidenum">
              <a:rPr lang="en-US"/>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192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192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3351EDBB-EED7-4772-9F89-5406CC9E1F66}" type="slidenum">
              <a:rPr lang="en-US"/>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dirty="0"/>
          </a:p>
        </p:txBody>
      </p:sp>
      <p:sp>
        <p:nvSpPr>
          <p:cNvPr id="8" name="Footer Placeholder 7"/>
          <p:cNvSpPr>
            <a:spLocks noGrp="1"/>
          </p:cNvSpPr>
          <p:nvPr>
            <p:ph type="ftr" sz="quarter" idx="11"/>
          </p:nvPr>
        </p:nvSpPr>
        <p:spPr/>
        <p:txBody>
          <a:bodyPr/>
          <a:lstStyle>
            <a:lvl1pPr>
              <a:defRPr/>
            </a:lvl1pPr>
          </a:lstStyle>
          <a:p>
            <a:endParaRPr lang="en-US" dirty="0"/>
          </a:p>
        </p:txBody>
      </p:sp>
      <p:sp>
        <p:nvSpPr>
          <p:cNvPr id="9" name="Slide Number Placeholder 8"/>
          <p:cNvSpPr>
            <a:spLocks noGrp="1"/>
          </p:cNvSpPr>
          <p:nvPr>
            <p:ph type="sldNum" sz="quarter" idx="12"/>
          </p:nvPr>
        </p:nvSpPr>
        <p:spPr/>
        <p:txBody>
          <a:bodyPr/>
          <a:lstStyle>
            <a:lvl1pPr>
              <a:defRPr/>
            </a:lvl1pPr>
          </a:lstStyle>
          <a:p>
            <a:fld id="{7E56FFE4-61FE-4504-A30F-08276F8F60D4}" type="slidenum">
              <a:rPr lang="en-US"/>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dirty="0"/>
          </a:p>
        </p:txBody>
      </p:sp>
      <p:sp>
        <p:nvSpPr>
          <p:cNvPr id="4" name="Footer Placeholder 3"/>
          <p:cNvSpPr>
            <a:spLocks noGrp="1"/>
          </p:cNvSpPr>
          <p:nvPr>
            <p:ph type="ftr" sz="quarter" idx="11"/>
          </p:nvPr>
        </p:nvSpPr>
        <p:spPr/>
        <p:txBody>
          <a:bodyPr/>
          <a:lstStyle>
            <a:lvl1pPr>
              <a:defRPr/>
            </a:lvl1pPr>
          </a:lstStyle>
          <a:p>
            <a:endParaRPr lang="en-US" dirty="0"/>
          </a:p>
        </p:txBody>
      </p:sp>
      <p:sp>
        <p:nvSpPr>
          <p:cNvPr id="5" name="Slide Number Placeholder 4"/>
          <p:cNvSpPr>
            <a:spLocks noGrp="1"/>
          </p:cNvSpPr>
          <p:nvPr>
            <p:ph type="sldNum" sz="quarter" idx="12"/>
          </p:nvPr>
        </p:nvSpPr>
        <p:spPr/>
        <p:txBody>
          <a:bodyPr/>
          <a:lstStyle>
            <a:lvl1pPr>
              <a:defRPr/>
            </a:lvl1pPr>
          </a:lstStyle>
          <a:p>
            <a:fld id="{96ED1A34-F7DA-4DBD-9414-6BCF6F345B14}" type="slidenum">
              <a:rPr lang="en-US"/>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dirty="0"/>
          </a:p>
        </p:txBody>
      </p:sp>
      <p:sp>
        <p:nvSpPr>
          <p:cNvPr id="3" name="Footer Placeholder 2"/>
          <p:cNvSpPr>
            <a:spLocks noGrp="1"/>
          </p:cNvSpPr>
          <p:nvPr>
            <p:ph type="ftr" sz="quarter" idx="11"/>
          </p:nvPr>
        </p:nvSpPr>
        <p:spPr/>
        <p:txBody>
          <a:bodyPr/>
          <a:lstStyle>
            <a:lvl1pPr>
              <a:defRPr/>
            </a:lvl1pPr>
          </a:lstStyle>
          <a:p>
            <a:endParaRPr lang="en-US" dirty="0"/>
          </a:p>
        </p:txBody>
      </p:sp>
      <p:sp>
        <p:nvSpPr>
          <p:cNvPr id="4" name="Slide Number Placeholder 3"/>
          <p:cNvSpPr>
            <a:spLocks noGrp="1"/>
          </p:cNvSpPr>
          <p:nvPr>
            <p:ph type="sldNum" sz="quarter" idx="12"/>
          </p:nvPr>
        </p:nvSpPr>
        <p:spPr/>
        <p:txBody>
          <a:bodyPr/>
          <a:lstStyle>
            <a:lvl1pPr>
              <a:defRPr/>
            </a:lvl1pPr>
          </a:lstStyle>
          <a:p>
            <a:fld id="{0BDDCC43-503A-4450-BC46-57F6353122FA}" type="slidenum">
              <a:rPr lang="en-US"/>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DEEFF6EC-72DA-4E6A-9AFD-A74C30F7BE28}" type="slidenum">
              <a:rPr lang="en-US"/>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7644D5D7-A515-4727-8DF4-47A827FF902B}" type="slidenum">
              <a:rPr lang="en-US"/>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4583" name="Picture 7" descr="2ndslideimage"/>
          <p:cNvPicPr>
            <a:picLocks noChangeAspect="1" noChangeArrowheads="1"/>
          </p:cNvPicPr>
          <p:nvPr/>
        </p:nvPicPr>
        <p:blipFill>
          <a:blip r:embed="rId15"/>
          <a:srcRect/>
          <a:stretch>
            <a:fillRect/>
          </a:stretch>
        </p:blipFill>
        <p:spPr bwMode="auto">
          <a:xfrm>
            <a:off x="0" y="0"/>
            <a:ext cx="9144000" cy="6858000"/>
          </a:xfrm>
          <a:prstGeom prst="rect">
            <a:avLst/>
          </a:prstGeom>
          <a:noFill/>
        </p:spPr>
      </p:pic>
      <p:sp>
        <p:nvSpPr>
          <p:cNvPr id="24578" name="Rectangle 2"/>
          <p:cNvSpPr>
            <a:spLocks noGrp="1" noChangeArrowheads="1"/>
          </p:cNvSpPr>
          <p:nvPr>
            <p:ph type="title"/>
          </p:nvPr>
        </p:nvSpPr>
        <p:spPr bwMode="auto">
          <a:xfrm>
            <a:off x="457200" y="76200"/>
            <a:ext cx="6781800" cy="1066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24579" name="Rectangle 3"/>
          <p:cNvSpPr>
            <a:spLocks noGrp="1" noChangeArrowheads="1"/>
          </p:cNvSpPr>
          <p:nvPr>
            <p:ph type="body" idx="1"/>
          </p:nvPr>
        </p:nvSpPr>
        <p:spPr bwMode="auto">
          <a:xfrm>
            <a:off x="457200" y="1219200"/>
            <a:ext cx="8229600" cy="472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58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1" sz="1400">
                <a:latin typeface="Times New Roman" pitchFamily="18" charset="0"/>
              </a:defRPr>
            </a:lvl1pPr>
          </a:lstStyle>
          <a:p>
            <a:endParaRPr lang="en-US" dirty="0"/>
          </a:p>
        </p:txBody>
      </p:sp>
      <p:sp>
        <p:nvSpPr>
          <p:cNvPr id="2458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1" sz="1400">
                <a:latin typeface="Times New Roman" pitchFamily="18" charset="0"/>
              </a:defRPr>
            </a:lvl1pPr>
          </a:lstStyle>
          <a:p>
            <a:endParaRPr lang="en-US" dirty="0"/>
          </a:p>
        </p:txBody>
      </p:sp>
      <p:sp>
        <p:nvSpPr>
          <p:cNvPr id="2458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1" sz="1400">
                <a:latin typeface="Times New Roman" pitchFamily="18" charset="0"/>
              </a:defRPr>
            </a:lvl1pPr>
          </a:lstStyle>
          <a:p>
            <a:fld id="{13033828-54D8-46F2-9228-61242866A7E7}" type="slidenum">
              <a:rPr lang="en-US"/>
              <a:pPr/>
              <a:t>‹#›</a:t>
            </a:fld>
            <a:endParaRPr lang="en-US" dirty="0"/>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Lst>
  <p:timing>
    <p:tnLst>
      <p:par>
        <p:cTn id="1" dur="indefinite" restart="never" nodeType="tmRoot"/>
      </p:par>
    </p:tnLst>
  </p:timing>
  <p:txStyles>
    <p:titleStyle>
      <a:lvl1pPr algn="l" rtl="0" eaLnBrk="1" fontAlgn="base" hangingPunct="1">
        <a:spcBef>
          <a:spcPct val="0"/>
        </a:spcBef>
        <a:spcAft>
          <a:spcPct val="0"/>
        </a:spcAft>
        <a:defRPr sz="3600">
          <a:solidFill>
            <a:srgbClr val="000000"/>
          </a:solidFill>
          <a:latin typeface="+mj-lt"/>
          <a:ea typeface="+mj-ea"/>
          <a:cs typeface="+mj-cs"/>
        </a:defRPr>
      </a:lvl1pPr>
      <a:lvl2pPr algn="l" rtl="0" eaLnBrk="1" fontAlgn="base" hangingPunct="1">
        <a:spcBef>
          <a:spcPct val="0"/>
        </a:spcBef>
        <a:spcAft>
          <a:spcPct val="0"/>
        </a:spcAft>
        <a:defRPr sz="3600">
          <a:solidFill>
            <a:srgbClr val="000000"/>
          </a:solidFill>
          <a:latin typeface="Gill Sans MT" pitchFamily="34" charset="0"/>
        </a:defRPr>
      </a:lvl2pPr>
      <a:lvl3pPr algn="l" rtl="0" eaLnBrk="1" fontAlgn="base" hangingPunct="1">
        <a:spcBef>
          <a:spcPct val="0"/>
        </a:spcBef>
        <a:spcAft>
          <a:spcPct val="0"/>
        </a:spcAft>
        <a:defRPr sz="3600">
          <a:solidFill>
            <a:srgbClr val="000000"/>
          </a:solidFill>
          <a:latin typeface="Gill Sans MT" pitchFamily="34" charset="0"/>
        </a:defRPr>
      </a:lvl3pPr>
      <a:lvl4pPr algn="l" rtl="0" eaLnBrk="1" fontAlgn="base" hangingPunct="1">
        <a:spcBef>
          <a:spcPct val="0"/>
        </a:spcBef>
        <a:spcAft>
          <a:spcPct val="0"/>
        </a:spcAft>
        <a:defRPr sz="3600">
          <a:solidFill>
            <a:srgbClr val="000000"/>
          </a:solidFill>
          <a:latin typeface="Gill Sans MT" pitchFamily="34" charset="0"/>
        </a:defRPr>
      </a:lvl4pPr>
      <a:lvl5pPr algn="l" rtl="0" eaLnBrk="1" fontAlgn="base" hangingPunct="1">
        <a:spcBef>
          <a:spcPct val="0"/>
        </a:spcBef>
        <a:spcAft>
          <a:spcPct val="0"/>
        </a:spcAft>
        <a:defRPr sz="3600">
          <a:solidFill>
            <a:srgbClr val="000000"/>
          </a:solidFill>
          <a:latin typeface="Gill Sans MT" pitchFamily="34" charset="0"/>
        </a:defRPr>
      </a:lvl5pPr>
      <a:lvl6pPr marL="457200" algn="l" rtl="0" eaLnBrk="1" fontAlgn="base" hangingPunct="1">
        <a:spcBef>
          <a:spcPct val="0"/>
        </a:spcBef>
        <a:spcAft>
          <a:spcPct val="0"/>
        </a:spcAft>
        <a:defRPr sz="3600">
          <a:solidFill>
            <a:srgbClr val="000000"/>
          </a:solidFill>
          <a:latin typeface="Gill Sans MT" pitchFamily="34" charset="0"/>
        </a:defRPr>
      </a:lvl6pPr>
      <a:lvl7pPr marL="914400" algn="l" rtl="0" eaLnBrk="1" fontAlgn="base" hangingPunct="1">
        <a:spcBef>
          <a:spcPct val="0"/>
        </a:spcBef>
        <a:spcAft>
          <a:spcPct val="0"/>
        </a:spcAft>
        <a:defRPr sz="3600">
          <a:solidFill>
            <a:srgbClr val="000000"/>
          </a:solidFill>
          <a:latin typeface="Gill Sans MT" pitchFamily="34" charset="0"/>
        </a:defRPr>
      </a:lvl7pPr>
      <a:lvl8pPr marL="1371600" algn="l" rtl="0" eaLnBrk="1" fontAlgn="base" hangingPunct="1">
        <a:spcBef>
          <a:spcPct val="0"/>
        </a:spcBef>
        <a:spcAft>
          <a:spcPct val="0"/>
        </a:spcAft>
        <a:defRPr sz="3600">
          <a:solidFill>
            <a:srgbClr val="000000"/>
          </a:solidFill>
          <a:latin typeface="Gill Sans MT" pitchFamily="34" charset="0"/>
        </a:defRPr>
      </a:lvl8pPr>
      <a:lvl9pPr marL="1828800" algn="l" rtl="0" eaLnBrk="1" fontAlgn="base" hangingPunct="1">
        <a:spcBef>
          <a:spcPct val="0"/>
        </a:spcBef>
        <a:spcAft>
          <a:spcPct val="0"/>
        </a:spcAft>
        <a:defRPr sz="3600">
          <a:solidFill>
            <a:srgbClr val="000000"/>
          </a:solidFill>
          <a:latin typeface="Gill Sans MT" pitchFamily="34" charset="0"/>
        </a:defRPr>
      </a:lvl9pPr>
    </p:titleStyle>
    <p:bodyStyle>
      <a:lvl1pPr marL="342900" indent="-342900" algn="l" rtl="0" eaLnBrk="1" fontAlgn="base" hangingPunct="1">
        <a:spcBef>
          <a:spcPct val="20000"/>
        </a:spcBef>
        <a:spcAft>
          <a:spcPct val="0"/>
        </a:spcAft>
        <a:buClr>
          <a:schemeClr val="tx1"/>
        </a:buClr>
        <a:buChar char="•"/>
        <a:defRPr sz="2800">
          <a:solidFill>
            <a:srgbClr val="000000"/>
          </a:solidFill>
          <a:latin typeface="+mn-lt"/>
          <a:ea typeface="+mn-ea"/>
          <a:cs typeface="+mn-cs"/>
        </a:defRPr>
      </a:lvl1pPr>
      <a:lvl2pPr marL="742950" indent="-285750" algn="l" rtl="0" eaLnBrk="1" fontAlgn="base" hangingPunct="1">
        <a:spcBef>
          <a:spcPct val="20000"/>
        </a:spcBef>
        <a:spcAft>
          <a:spcPct val="0"/>
        </a:spcAft>
        <a:buClr>
          <a:schemeClr val="tx1"/>
        </a:buClr>
        <a:buChar char="•"/>
        <a:defRPr sz="2600">
          <a:solidFill>
            <a:srgbClr val="000000"/>
          </a:solidFill>
          <a:latin typeface="+mn-lt"/>
        </a:defRPr>
      </a:lvl2pPr>
      <a:lvl3pPr marL="1143000" indent="-228600" algn="l" rtl="0" eaLnBrk="1" fontAlgn="base" hangingPunct="1">
        <a:spcBef>
          <a:spcPct val="20000"/>
        </a:spcBef>
        <a:spcAft>
          <a:spcPct val="0"/>
        </a:spcAft>
        <a:buClr>
          <a:schemeClr val="tx1"/>
        </a:buClr>
        <a:buChar char="•"/>
        <a:defRPr sz="2400">
          <a:solidFill>
            <a:srgbClr val="000000"/>
          </a:solidFill>
          <a:latin typeface="+mn-lt"/>
        </a:defRPr>
      </a:lvl3pPr>
      <a:lvl4pPr marL="1600200" indent="-228600" algn="l" rtl="0" eaLnBrk="1" fontAlgn="base" hangingPunct="1">
        <a:spcBef>
          <a:spcPct val="20000"/>
        </a:spcBef>
        <a:spcAft>
          <a:spcPct val="0"/>
        </a:spcAft>
        <a:buClr>
          <a:schemeClr val="tx1"/>
        </a:buClr>
        <a:buChar char="•"/>
        <a:defRPr sz="2000">
          <a:solidFill>
            <a:srgbClr val="000000"/>
          </a:solidFill>
          <a:latin typeface="+mn-lt"/>
        </a:defRPr>
      </a:lvl4pPr>
      <a:lvl5pPr marL="2057400" indent="-228600" algn="l" rtl="0" eaLnBrk="1" fontAlgn="base" hangingPunct="1">
        <a:spcBef>
          <a:spcPct val="20000"/>
        </a:spcBef>
        <a:spcAft>
          <a:spcPct val="0"/>
        </a:spcAft>
        <a:buClr>
          <a:schemeClr val="tx1"/>
        </a:buClr>
        <a:buChar char="•"/>
        <a:defRPr sz="2000">
          <a:solidFill>
            <a:srgbClr val="000000"/>
          </a:solidFill>
          <a:latin typeface="+mn-lt"/>
        </a:defRPr>
      </a:lvl5pPr>
      <a:lvl6pPr marL="2514600" indent="-228600" algn="l" rtl="0" eaLnBrk="1" fontAlgn="base" hangingPunct="1">
        <a:spcBef>
          <a:spcPct val="20000"/>
        </a:spcBef>
        <a:spcAft>
          <a:spcPct val="0"/>
        </a:spcAft>
        <a:buClr>
          <a:schemeClr val="tx1"/>
        </a:buClr>
        <a:buChar char="•"/>
        <a:defRPr sz="2000">
          <a:solidFill>
            <a:srgbClr val="000000"/>
          </a:solidFill>
          <a:latin typeface="+mn-lt"/>
        </a:defRPr>
      </a:lvl6pPr>
      <a:lvl7pPr marL="2971800" indent="-228600" algn="l" rtl="0" eaLnBrk="1" fontAlgn="base" hangingPunct="1">
        <a:spcBef>
          <a:spcPct val="20000"/>
        </a:spcBef>
        <a:spcAft>
          <a:spcPct val="0"/>
        </a:spcAft>
        <a:buClr>
          <a:schemeClr val="tx1"/>
        </a:buClr>
        <a:buChar char="•"/>
        <a:defRPr sz="2000">
          <a:solidFill>
            <a:srgbClr val="000000"/>
          </a:solidFill>
          <a:latin typeface="+mn-lt"/>
        </a:defRPr>
      </a:lvl7pPr>
      <a:lvl8pPr marL="3429000" indent="-228600" algn="l" rtl="0" eaLnBrk="1" fontAlgn="base" hangingPunct="1">
        <a:spcBef>
          <a:spcPct val="20000"/>
        </a:spcBef>
        <a:spcAft>
          <a:spcPct val="0"/>
        </a:spcAft>
        <a:buClr>
          <a:schemeClr val="tx1"/>
        </a:buClr>
        <a:buChar char="•"/>
        <a:defRPr sz="2000">
          <a:solidFill>
            <a:srgbClr val="000000"/>
          </a:solidFill>
          <a:latin typeface="+mn-lt"/>
        </a:defRPr>
      </a:lvl8pPr>
      <a:lvl9pPr marL="3886200" indent="-228600" algn="l" rtl="0" eaLnBrk="1" fontAlgn="base" hangingPunct="1">
        <a:spcBef>
          <a:spcPct val="20000"/>
        </a:spcBef>
        <a:spcAft>
          <a:spcPct val="0"/>
        </a:spcAft>
        <a:buClr>
          <a:schemeClr val="tx1"/>
        </a:buClr>
        <a:buChar char="•"/>
        <a:defRPr sz="20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990600"/>
            <a:ext cx="7772400" cy="1600200"/>
          </a:xfrm>
        </p:spPr>
        <p:txBody>
          <a:bodyPr/>
          <a:lstStyle/>
          <a:p>
            <a:r>
              <a:rPr lang="en-US" sz="2800" b="1" dirty="0" smtClean="0"/>
              <a:t>ICT TEACHERS` COMPETENCIES FOR THE KNOWLEDGE SOCIETY</a:t>
            </a:r>
            <a:r>
              <a:rPr lang="en-US" sz="2800" dirty="0" smtClean="0"/>
              <a:t/>
            </a:r>
            <a:br>
              <a:rPr lang="en-US" sz="2800" dirty="0" smtClean="0"/>
            </a:br>
            <a:endParaRPr lang="en-US" sz="2800" dirty="0"/>
          </a:p>
        </p:txBody>
      </p:sp>
      <p:sp>
        <p:nvSpPr>
          <p:cNvPr id="2051" name="Rectangle 3"/>
          <p:cNvSpPr>
            <a:spLocks noGrp="1" noChangeArrowheads="1"/>
          </p:cNvSpPr>
          <p:nvPr>
            <p:ph type="subTitle" idx="1"/>
          </p:nvPr>
        </p:nvSpPr>
        <p:spPr>
          <a:xfrm>
            <a:off x="1219200" y="2590800"/>
            <a:ext cx="6400800" cy="1524000"/>
          </a:xfrm>
        </p:spPr>
        <p:txBody>
          <a:bodyPr/>
          <a:lstStyle/>
          <a:p>
            <a:pPr>
              <a:lnSpc>
                <a:spcPct val="150000"/>
              </a:lnSpc>
            </a:pPr>
            <a:r>
              <a:rPr lang="en-US" sz="2000" dirty="0" smtClean="0"/>
              <a:t>Dragan Soleša, full professor</a:t>
            </a:r>
          </a:p>
          <a:p>
            <a:pPr>
              <a:lnSpc>
                <a:spcPct val="150000"/>
              </a:lnSpc>
            </a:pPr>
            <a:r>
              <a:rPr lang="en-US" sz="2000" dirty="0" smtClean="0"/>
              <a:t>University of Business Academy</a:t>
            </a:r>
          </a:p>
          <a:p>
            <a:pPr>
              <a:lnSpc>
                <a:spcPct val="150000"/>
              </a:lnSpc>
            </a:pPr>
            <a:r>
              <a:rPr lang="en-US" sz="2000" dirty="0" smtClean="0"/>
              <a:t>Faculty of Economics and Management Engineering</a:t>
            </a:r>
          </a:p>
          <a:p>
            <a:pPr>
              <a:lnSpc>
                <a:spcPct val="150000"/>
              </a:lnSpc>
            </a:pPr>
            <a:r>
              <a:rPr lang="en-US" sz="2000" dirty="0" smtClean="0"/>
              <a:t>Novi Sad, Serbia</a:t>
            </a:r>
          </a:p>
          <a:p>
            <a:pPr>
              <a:lnSpc>
                <a:spcPct val="80000"/>
              </a:lnSpc>
            </a:pPr>
            <a:endParaRPr lang="en-US" sz="1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0" y="76200"/>
            <a:ext cx="7239000" cy="1066800"/>
          </a:xfrm>
        </p:spPr>
        <p:txBody>
          <a:bodyPr/>
          <a:lstStyle/>
          <a:p>
            <a:r>
              <a:rPr lang="en-US" sz="2400" b="1" dirty="0" smtClean="0"/>
              <a:t>RESULTS</a:t>
            </a:r>
            <a:endParaRPr lang="en-US" sz="2400" b="1" dirty="0"/>
          </a:p>
        </p:txBody>
      </p:sp>
      <p:sp>
        <p:nvSpPr>
          <p:cNvPr id="12291" name="Rectangle 3"/>
          <p:cNvSpPr>
            <a:spLocks noGrp="1" noChangeArrowheads="1"/>
          </p:cNvSpPr>
          <p:nvPr>
            <p:ph type="body" idx="1"/>
          </p:nvPr>
        </p:nvSpPr>
        <p:spPr>
          <a:xfrm>
            <a:off x="76200" y="1219200"/>
            <a:ext cx="8915400" cy="5334000"/>
          </a:xfrm>
        </p:spPr>
        <p:txBody>
          <a:bodyPr/>
          <a:lstStyle/>
          <a:p>
            <a:pPr lvl="1" algn="just">
              <a:lnSpc>
                <a:spcPct val="150000"/>
              </a:lnSpc>
              <a:buFont typeface="Wingdings" pitchFamily="2" charset="2"/>
              <a:buChar char="v"/>
            </a:pPr>
            <a:r>
              <a:rPr lang="en-US" sz="2000" dirty="0" smtClean="0"/>
              <a:t>Also of concern data obtained research when it comes to ICT competence: the use of ICT in everyday life, setting up the educational content of educational web portal, the use of digital materials in the teaching and learning, participation in online communication and online learning, the distinction of teaching the teachers software.</a:t>
            </a:r>
          </a:p>
          <a:p>
            <a:pPr lvl="1" algn="just">
              <a:lnSpc>
                <a:spcPct val="150000"/>
              </a:lnSpc>
              <a:buNone/>
            </a:pPr>
            <a:endParaRPr lang="en-US" sz="2000" dirty="0" smtClean="0"/>
          </a:p>
          <a:p>
            <a:pPr lvl="1" algn="just">
              <a:lnSpc>
                <a:spcPct val="150000"/>
              </a:lnSpc>
              <a:buFont typeface="Wingdings" pitchFamily="2" charset="2"/>
              <a:buChar char="v"/>
            </a:pPr>
            <a:r>
              <a:rPr lang="en-US" sz="2000" dirty="0" smtClean="0"/>
              <a:t>The survey shows that respondents in these competencies in most cases correspond to "sometimes" (Mean ranges from 3.04 - 3.83) or use these applications in the teaching and learning.</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0" y="76200"/>
            <a:ext cx="8763000" cy="1066800"/>
          </a:xfrm>
        </p:spPr>
        <p:txBody>
          <a:bodyPr/>
          <a:lstStyle/>
          <a:p>
            <a:r>
              <a:rPr lang="en-US" sz="2400" b="1" dirty="0" smtClean="0"/>
              <a:t>RESULT</a:t>
            </a:r>
            <a:r>
              <a:rPr lang="en-US" sz="2400" b="1" dirty="0" smtClean="0">
                <a:solidFill>
                  <a:schemeClr val="tx1"/>
                </a:solidFill>
              </a:rPr>
              <a:t>S</a:t>
            </a:r>
            <a:r>
              <a:rPr lang="en-US" sz="2800" b="1" dirty="0" smtClean="0">
                <a:solidFill>
                  <a:schemeClr val="bg1"/>
                </a:solidFill>
              </a:rPr>
              <a:t/>
            </a:r>
            <a:br>
              <a:rPr lang="en-US" sz="2800" b="1" dirty="0" smtClean="0">
                <a:solidFill>
                  <a:schemeClr val="bg1"/>
                </a:solidFill>
              </a:rPr>
            </a:br>
            <a:r>
              <a:rPr lang="en-US" sz="2400" b="1" i="1" dirty="0" smtClean="0">
                <a:solidFill>
                  <a:schemeClr val="bg1"/>
                </a:solidFill>
              </a:rPr>
              <a:t>The correlation between the indicators and ICT skills</a:t>
            </a:r>
            <a:endParaRPr lang="en-US" sz="2400" b="1" dirty="0">
              <a:solidFill>
                <a:schemeClr val="bg1"/>
              </a:solidFill>
            </a:endParaRPr>
          </a:p>
        </p:txBody>
      </p:sp>
      <p:sp>
        <p:nvSpPr>
          <p:cNvPr id="1025" name="Rectangle 1"/>
          <p:cNvSpPr>
            <a:spLocks noChangeArrowheads="1"/>
          </p:cNvSpPr>
          <p:nvPr/>
        </p:nvSpPr>
        <p:spPr bwMode="auto">
          <a:xfrm>
            <a:off x="152400" y="1371601"/>
            <a:ext cx="8763000"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57200" algn="just">
              <a:lnSpc>
                <a:spcPct val="150000"/>
              </a:lnSpc>
              <a:buFont typeface="Wingdings" pitchFamily="2" charset="2"/>
              <a:buChar char="v"/>
              <a:tabLst>
                <a:tab pos="346075" algn="l"/>
              </a:tabLst>
            </a:pPr>
            <a:r>
              <a:rPr lang="en-US" sz="2000" dirty="0" smtClean="0"/>
              <a:t>The analysis of correlations between individual indicators of ICT skills</a:t>
            </a:r>
            <a:r>
              <a:rPr lang="en-US" sz="2000" smtClean="0"/>
              <a:t/>
            </a:r>
            <a:br>
              <a:rPr lang="en-US" sz="2000" smtClean="0"/>
            </a:br>
            <a:r>
              <a:rPr lang="en-US" sz="2000" smtClean="0"/>
              <a:t> 	  we </a:t>
            </a:r>
            <a:r>
              <a:rPr lang="en-US" sz="2000" dirty="0" smtClean="0"/>
              <a:t>tried to establish in order flowing training and training of teachers.</a:t>
            </a:r>
          </a:p>
          <a:p>
            <a:pPr marL="0" marR="0" lvl="0" indent="457200" algn="just" defTabSz="914400" rtl="0" eaLnBrk="1" fontAlgn="base" latinLnBrk="0" hangingPunct="1">
              <a:lnSpc>
                <a:spcPct val="150000"/>
              </a:lnSpc>
              <a:spcBef>
                <a:spcPct val="0"/>
              </a:spcBef>
              <a:spcAft>
                <a:spcPct val="0"/>
              </a:spcAft>
              <a:buClrTx/>
              <a:buSzTx/>
              <a:tabLst>
                <a:tab pos="346075" algn="l"/>
              </a:tabLst>
            </a:pPr>
            <a:endParaRPr kumimoji="0" lang="sr-Latn-RS" sz="2000" b="0" i="0" u="none" strike="noStrike" cap="none" normalizeH="0" baseline="0" dirty="0" smtClean="0">
              <a:ln>
                <a:noFill/>
              </a:ln>
              <a:solidFill>
                <a:schemeClr val="tx1"/>
              </a:solidFill>
              <a:effectLst/>
              <a:latin typeface="+mn-lt"/>
              <a:ea typeface="Calibri" pitchFamily="34" charset="0"/>
              <a:cs typeface="Times New Roman" pitchFamily="18" charset="0"/>
            </a:endParaRPr>
          </a:p>
          <a:p>
            <a:pPr indent="457200" algn="just">
              <a:lnSpc>
                <a:spcPct val="150000"/>
              </a:lnSpc>
              <a:buFont typeface="Wingdings" pitchFamily="2" charset="2"/>
              <a:buChar char="v"/>
              <a:tabLst>
                <a:tab pos="346075" algn="l"/>
              </a:tabLst>
            </a:pPr>
            <a:r>
              <a:rPr lang="en-US" sz="2000" dirty="0" smtClean="0"/>
              <a:t>The correlation coefficient demonstrates a relationship:</a:t>
            </a:r>
          </a:p>
          <a:p>
            <a:pPr lvl="1" indent="457200" algn="just">
              <a:lnSpc>
                <a:spcPct val="150000"/>
              </a:lnSpc>
              <a:buFont typeface="+mj-lt"/>
              <a:buAutoNum type="arabicPeriod"/>
              <a:tabLst>
                <a:tab pos="346075" algn="l"/>
              </a:tabLst>
            </a:pPr>
            <a:r>
              <a:rPr lang="en-US" sz="2000" dirty="0" smtClean="0"/>
              <a:t>If r &gt; 0, we conclude that there is a positive correlation between the 	indicators, that results in an increase in causes an increase in 	results in the second indicator.</a:t>
            </a:r>
          </a:p>
          <a:p>
            <a:pPr lvl="1" indent="457200" algn="just">
              <a:lnSpc>
                <a:spcPct val="150000"/>
              </a:lnSpc>
              <a:buFont typeface="+mj-lt"/>
              <a:buAutoNum type="arabicPeriod"/>
              <a:tabLst>
                <a:tab pos="346075" algn="l"/>
              </a:tabLst>
            </a:pPr>
            <a:r>
              <a:rPr lang="en-US" sz="2000" dirty="0" smtClean="0"/>
              <a:t>If r &lt; 0, we conclude that there is a negative correlation between the 	indicators, that results in an increase causes a decrease results in 	the second indicator.</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0" y="76200"/>
            <a:ext cx="8763000" cy="1066800"/>
          </a:xfrm>
        </p:spPr>
        <p:txBody>
          <a:bodyPr/>
          <a:lstStyle/>
          <a:p>
            <a:r>
              <a:rPr lang="en-US" sz="2400" b="1" dirty="0" smtClean="0"/>
              <a:t>RESULT</a:t>
            </a:r>
            <a:r>
              <a:rPr lang="en-US" sz="2400" b="1" dirty="0" smtClean="0">
                <a:solidFill>
                  <a:schemeClr val="tx1"/>
                </a:solidFill>
              </a:rPr>
              <a:t>S</a:t>
            </a:r>
            <a:r>
              <a:rPr lang="en-US" sz="2800" b="1" dirty="0" smtClean="0">
                <a:solidFill>
                  <a:schemeClr val="bg1"/>
                </a:solidFill>
              </a:rPr>
              <a:t/>
            </a:r>
            <a:br>
              <a:rPr lang="en-US" sz="2800" b="1" dirty="0" smtClean="0">
                <a:solidFill>
                  <a:schemeClr val="bg1"/>
                </a:solidFill>
              </a:rPr>
            </a:br>
            <a:r>
              <a:rPr lang="en-US" sz="2400" b="1" i="1" dirty="0" smtClean="0">
                <a:solidFill>
                  <a:schemeClr val="bg1"/>
                </a:solidFill>
              </a:rPr>
              <a:t>The correlation between the indicators and ICT skills</a:t>
            </a:r>
            <a:endParaRPr lang="en-US" sz="2400" b="1" dirty="0">
              <a:solidFill>
                <a:schemeClr val="bg1"/>
              </a:solidFill>
            </a:endParaRPr>
          </a:p>
        </p:txBody>
      </p:sp>
      <p:graphicFrame>
        <p:nvGraphicFramePr>
          <p:cNvPr id="5" name="Table 4"/>
          <p:cNvGraphicFramePr>
            <a:graphicFrameLocks noGrp="1"/>
          </p:cNvGraphicFramePr>
          <p:nvPr/>
        </p:nvGraphicFramePr>
        <p:xfrm>
          <a:off x="457200" y="2057400"/>
          <a:ext cx="8229600" cy="2523744"/>
        </p:xfrm>
        <a:graphic>
          <a:graphicData uri="http://schemas.openxmlformats.org/drawingml/2006/table">
            <a:tbl>
              <a:tblPr/>
              <a:tblGrid>
                <a:gridCol w="4583631"/>
                <a:gridCol w="1870923"/>
                <a:gridCol w="1775046"/>
              </a:tblGrid>
              <a:tr h="276225">
                <a:tc rowSpan="2">
                  <a:txBody>
                    <a:bodyPr/>
                    <a:lstStyle/>
                    <a:p>
                      <a:pPr algn="ctr">
                        <a:lnSpc>
                          <a:spcPct val="115000"/>
                        </a:lnSpc>
                        <a:spcAft>
                          <a:spcPts val="0"/>
                        </a:spcAft>
                      </a:pPr>
                      <a:r>
                        <a:rPr lang="en-US" sz="1600" b="1" dirty="0">
                          <a:latin typeface="Arial" pitchFamily="34" charset="0"/>
                          <a:ea typeface="&amp;#39"/>
                          <a:cs typeface="Arial" pitchFamily="34" charset="0"/>
                        </a:rPr>
                        <a:t>Indicators</a:t>
                      </a:r>
                      <a:endParaRPr lang="en-US" sz="1600" b="1" dirty="0">
                        <a:latin typeface="Arial" pitchFamily="34" charset="0"/>
                        <a:ea typeface="Times New Roman"/>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15000"/>
                        </a:lnSpc>
                        <a:spcAft>
                          <a:spcPts val="0"/>
                        </a:spcAft>
                      </a:pPr>
                      <a:r>
                        <a:rPr lang="en-US" sz="1600" b="1" dirty="0">
                          <a:latin typeface="Arial" pitchFamily="34" charset="0"/>
                          <a:ea typeface="&amp;#39"/>
                          <a:cs typeface="Arial" pitchFamily="34" charset="0"/>
                        </a:rPr>
                        <a:t>Understanding of computer hardware</a:t>
                      </a:r>
                      <a:endParaRPr lang="en-US" sz="1600" b="1" dirty="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r h="276225">
                <a:tc vMerge="1">
                  <a:txBody>
                    <a:bodyPr/>
                    <a:lstStyle/>
                    <a:p>
                      <a:endParaRPr lang="en-US"/>
                    </a:p>
                  </a:txBody>
                  <a:tcPr/>
                </a:tc>
                <a:tc>
                  <a:txBody>
                    <a:bodyPr/>
                    <a:lstStyle/>
                    <a:p>
                      <a:pPr algn="ctr">
                        <a:lnSpc>
                          <a:spcPct val="115000"/>
                        </a:lnSpc>
                        <a:spcAft>
                          <a:spcPts val="0"/>
                        </a:spcAft>
                      </a:pPr>
                      <a:r>
                        <a:rPr lang="en-US" sz="1600" b="1" dirty="0">
                          <a:latin typeface="Arial" pitchFamily="34" charset="0"/>
                          <a:ea typeface="&amp;#39"/>
                          <a:cs typeface="Arial" pitchFamily="34" charset="0"/>
                        </a:rPr>
                        <a:t>r</a:t>
                      </a:r>
                      <a:endParaRPr lang="en-US" sz="1600" b="1" dirty="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b="1" dirty="0">
                          <a:latin typeface="Arial" pitchFamily="34" charset="0"/>
                          <a:ea typeface="Times New Roman"/>
                          <a:cs typeface="Arial" pitchFamily="34" charset="0"/>
                        </a:rPr>
                        <a:t>p &gt;</a:t>
                      </a:r>
                      <a:r>
                        <a:rPr lang="en-US" sz="1600" b="1" dirty="0">
                          <a:latin typeface="Arial" pitchFamily="34" charset="0"/>
                          <a:ea typeface="&amp;#39"/>
                          <a:cs typeface="Arial" pitchFamily="34" charset="0"/>
                        </a:rPr>
                        <a:t> 0.05</a:t>
                      </a:r>
                      <a:endParaRPr lang="en-US" sz="1600" b="1" dirty="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52450">
                <a:tc>
                  <a:txBody>
                    <a:bodyPr/>
                    <a:lstStyle/>
                    <a:p>
                      <a:pPr algn="just">
                        <a:lnSpc>
                          <a:spcPct val="115000"/>
                        </a:lnSpc>
                        <a:spcAft>
                          <a:spcPts val="0"/>
                        </a:spcAft>
                      </a:pPr>
                      <a:r>
                        <a:rPr lang="en-US" sz="1600" b="1" dirty="0">
                          <a:latin typeface="Arial" pitchFamily="34" charset="0"/>
                          <a:ea typeface="&amp;#39"/>
                          <a:cs typeface="Arial" pitchFamily="34" charset="0"/>
                        </a:rPr>
                        <a:t>The use of online communication in the classroom (messenger, </a:t>
                      </a:r>
                      <a:r>
                        <a:rPr lang="en-US" sz="1600" b="1" dirty="0" smtClean="0">
                          <a:latin typeface="Arial" pitchFamily="34" charset="0"/>
                          <a:ea typeface="&amp;#39"/>
                          <a:cs typeface="Arial" pitchFamily="34" charset="0"/>
                        </a:rPr>
                        <a:t>Skype </a:t>
                      </a:r>
                      <a:r>
                        <a:rPr lang="en-US" sz="1600" b="1" dirty="0">
                          <a:latin typeface="Arial" pitchFamily="34" charset="0"/>
                          <a:ea typeface="&amp;#39"/>
                          <a:cs typeface="Arial" pitchFamily="34" charset="0"/>
                        </a:rPr>
                        <a:t>...)</a:t>
                      </a:r>
                      <a:endParaRPr lang="en-US" sz="1600" b="1" dirty="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600" b="1">
                          <a:latin typeface="Arial" pitchFamily="34" charset="0"/>
                          <a:ea typeface="Times New Roman"/>
                          <a:cs typeface="Arial" pitchFamily="34" charset="0"/>
                        </a:rPr>
                        <a:t>0.08</a:t>
                      </a:r>
                      <a:endParaRPr lang="en-US" sz="1600" b="1" dirty="0">
                        <a:latin typeface="Arial" pitchFamily="34" charset="0"/>
                        <a:ea typeface="Times New Roman"/>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600" b="1">
                          <a:latin typeface="Arial" pitchFamily="34" charset="0"/>
                          <a:ea typeface="Times New Roman"/>
                          <a:cs typeface="Arial" pitchFamily="34" charset="0"/>
                        </a:rPr>
                        <a:t>0.29</a:t>
                      </a:r>
                      <a:endParaRPr lang="en-US" sz="1600" b="1" dirty="0">
                        <a:latin typeface="Arial" pitchFamily="34" charset="0"/>
                        <a:ea typeface="Times New Roman"/>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6225">
                <a:tc>
                  <a:txBody>
                    <a:bodyPr/>
                    <a:lstStyle/>
                    <a:p>
                      <a:pPr algn="just">
                        <a:lnSpc>
                          <a:spcPct val="115000"/>
                        </a:lnSpc>
                        <a:spcAft>
                          <a:spcPts val="0"/>
                        </a:spcAft>
                      </a:pPr>
                      <a:r>
                        <a:rPr lang="en-US" sz="1600" b="1" dirty="0">
                          <a:latin typeface="Arial" pitchFamily="34" charset="0"/>
                          <a:ea typeface="&amp;#39"/>
                          <a:cs typeface="Arial" pitchFamily="34" charset="0"/>
                        </a:rPr>
                        <a:t>Using the online exam in class</a:t>
                      </a:r>
                      <a:endParaRPr lang="en-US" sz="1600" b="1" dirty="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600" b="1">
                          <a:latin typeface="Arial" pitchFamily="34" charset="0"/>
                          <a:ea typeface="Times New Roman"/>
                          <a:cs typeface="Arial" pitchFamily="34" charset="0"/>
                        </a:rPr>
                        <a:t>0.07</a:t>
                      </a:r>
                      <a:endParaRPr lang="en-US" sz="1600" b="1" dirty="0">
                        <a:latin typeface="Arial" pitchFamily="34" charset="0"/>
                        <a:ea typeface="Times New Roman"/>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600" b="1">
                          <a:latin typeface="Arial" pitchFamily="34" charset="0"/>
                          <a:ea typeface="Times New Roman"/>
                          <a:cs typeface="Arial" pitchFamily="34" charset="0"/>
                        </a:rPr>
                        <a:t>0.38</a:t>
                      </a:r>
                      <a:endParaRPr lang="en-US" sz="1600" b="1" dirty="0">
                        <a:latin typeface="Arial" pitchFamily="34" charset="0"/>
                        <a:ea typeface="Times New Roman"/>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52450">
                <a:tc>
                  <a:txBody>
                    <a:bodyPr/>
                    <a:lstStyle/>
                    <a:p>
                      <a:pPr algn="just">
                        <a:lnSpc>
                          <a:spcPct val="115000"/>
                        </a:lnSpc>
                        <a:spcAft>
                          <a:spcPts val="0"/>
                        </a:spcAft>
                      </a:pPr>
                      <a:r>
                        <a:rPr lang="en-US" sz="1600" b="1" dirty="0">
                          <a:latin typeface="Arial" pitchFamily="34" charset="0"/>
                          <a:ea typeface="&amp;#39"/>
                          <a:cs typeface="Arial" pitchFamily="34" charset="0"/>
                        </a:rPr>
                        <a:t>The use of digital interactive table for joint work in the use of educational </a:t>
                      </a:r>
                      <a:endParaRPr lang="en-US" sz="1600" b="1" dirty="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600" b="1">
                          <a:latin typeface="Arial" pitchFamily="34" charset="0"/>
                          <a:ea typeface="Times New Roman"/>
                          <a:cs typeface="Arial" pitchFamily="34" charset="0"/>
                        </a:rPr>
                        <a:t>0.12</a:t>
                      </a:r>
                      <a:endParaRPr lang="en-US" sz="1600" b="1" dirty="0">
                        <a:latin typeface="Arial" pitchFamily="34" charset="0"/>
                        <a:ea typeface="Times New Roman"/>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600" b="1">
                          <a:latin typeface="Arial" pitchFamily="34" charset="0"/>
                          <a:ea typeface="Times New Roman"/>
                          <a:cs typeface="Arial" pitchFamily="34" charset="0"/>
                        </a:rPr>
                        <a:t>0.11</a:t>
                      </a:r>
                      <a:endParaRPr lang="en-US" sz="1600" b="1" dirty="0">
                        <a:latin typeface="Arial" pitchFamily="34" charset="0"/>
                        <a:ea typeface="Times New Roman"/>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6225">
                <a:tc>
                  <a:txBody>
                    <a:bodyPr/>
                    <a:lstStyle/>
                    <a:p>
                      <a:pPr algn="just">
                        <a:lnSpc>
                          <a:spcPct val="115000"/>
                        </a:lnSpc>
                        <a:spcAft>
                          <a:spcPts val="0"/>
                        </a:spcAft>
                      </a:pPr>
                      <a:r>
                        <a:rPr lang="en-US" sz="1600" b="1" dirty="0">
                          <a:latin typeface="Arial" pitchFamily="34" charset="0"/>
                          <a:ea typeface="&amp;#39"/>
                          <a:cs typeface="Arial" pitchFamily="34" charset="0"/>
                        </a:rPr>
                        <a:t>Using video conferencing software</a:t>
                      </a:r>
                      <a:endParaRPr lang="en-US" sz="1600" b="1" dirty="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600" b="1">
                          <a:latin typeface="Arial" pitchFamily="34" charset="0"/>
                          <a:ea typeface="Times New Roman"/>
                          <a:cs typeface="Arial" pitchFamily="34" charset="0"/>
                        </a:rPr>
                        <a:t>0.14</a:t>
                      </a:r>
                      <a:endParaRPr lang="en-US" sz="1600" b="1" dirty="0">
                        <a:latin typeface="Arial" pitchFamily="34" charset="0"/>
                        <a:ea typeface="Times New Roman"/>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600" b="1">
                          <a:latin typeface="Arial" pitchFamily="34" charset="0"/>
                          <a:ea typeface="Times New Roman"/>
                          <a:cs typeface="Arial" pitchFamily="34" charset="0"/>
                        </a:rPr>
                        <a:t>0.07</a:t>
                      </a:r>
                      <a:endParaRPr lang="en-US" sz="1600" b="1" dirty="0">
                        <a:latin typeface="Arial" pitchFamily="34" charset="0"/>
                        <a:ea typeface="Times New Roman"/>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049" name="Rectangle 1"/>
          <p:cNvSpPr>
            <a:spLocks noChangeArrowheads="1"/>
          </p:cNvSpPr>
          <p:nvPr/>
        </p:nvSpPr>
        <p:spPr bwMode="auto">
          <a:xfrm>
            <a:off x="0" y="1457980"/>
            <a:ext cx="91440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00000"/>
              </a:lnSpc>
              <a:spcBef>
                <a:spcPct val="0"/>
              </a:spcBef>
              <a:spcAft>
                <a:spcPct val="0"/>
              </a:spcAft>
              <a:buClrTx/>
              <a:buSzTx/>
              <a:buFontTx/>
              <a:buNone/>
              <a:tabLst/>
            </a:pPr>
            <a:r>
              <a:rPr kumimoji="0" lang="en-US" sz="1600" b="1" i="1" u="none" strike="noStrike" cap="none" normalizeH="0" baseline="0" dirty="0" smtClean="0">
                <a:ln>
                  <a:noFill/>
                </a:ln>
                <a:solidFill>
                  <a:schemeClr val="tx1"/>
                </a:solidFill>
                <a:effectLst/>
                <a:latin typeface="Arial" pitchFamily="34" charset="0"/>
                <a:ea typeface="&amp;#39"/>
                <a:cs typeface="Arial" pitchFamily="34" charset="0"/>
              </a:rPr>
              <a:t>Table 3: Results of correlation between knowledge of computers as machines for </a:t>
            </a:r>
          </a:p>
          <a:p>
            <a:pPr marL="0" marR="0" lvl="0" indent="457200" algn="ctr" defTabSz="914400" rtl="0" eaLnBrk="1" fontAlgn="base" latinLnBrk="0" hangingPunct="1">
              <a:lnSpc>
                <a:spcPct val="100000"/>
              </a:lnSpc>
              <a:spcBef>
                <a:spcPct val="0"/>
              </a:spcBef>
              <a:spcAft>
                <a:spcPct val="0"/>
              </a:spcAft>
              <a:buClrTx/>
              <a:buSzTx/>
              <a:buFontTx/>
              <a:buNone/>
              <a:tabLst/>
            </a:pPr>
            <a:r>
              <a:rPr kumimoji="0" lang="en-US" sz="1600" b="1" i="1" u="none" strike="noStrike" cap="none" normalizeH="0" baseline="0" dirty="0" smtClean="0">
                <a:ln>
                  <a:noFill/>
                </a:ln>
                <a:solidFill>
                  <a:schemeClr val="tx1"/>
                </a:solidFill>
                <a:effectLst/>
                <a:latin typeface="Arial" pitchFamily="34" charset="0"/>
                <a:ea typeface="&amp;#39"/>
                <a:cs typeface="Arial" pitchFamily="34" charset="0"/>
              </a:rPr>
              <a:t>data processing and higher level of ICT skills</a:t>
            </a:r>
            <a:endParaRPr kumimoji="0" lang="en-US" sz="1600" b="1" i="0" u="none" strike="noStrike" cap="none" normalizeH="0" baseline="0" dirty="0" smtClean="0">
              <a:ln>
                <a:noFill/>
              </a:ln>
              <a:solidFill>
                <a:schemeClr val="tx1"/>
              </a:solidFill>
              <a:effectLst/>
              <a:latin typeface="Arial" pitchFamily="34" charset="0"/>
              <a:cs typeface="Arial" pitchFamily="34" charset="0"/>
            </a:endParaRPr>
          </a:p>
        </p:txBody>
      </p:sp>
      <p:sp>
        <p:nvSpPr>
          <p:cNvPr id="7" name="Rectangle 6"/>
          <p:cNvSpPr/>
          <p:nvPr/>
        </p:nvSpPr>
        <p:spPr>
          <a:xfrm>
            <a:off x="228600" y="4722674"/>
            <a:ext cx="8458200" cy="1754326"/>
          </a:xfrm>
          <a:prstGeom prst="rect">
            <a:avLst/>
          </a:prstGeom>
        </p:spPr>
        <p:txBody>
          <a:bodyPr wrap="square">
            <a:spAutoFit/>
          </a:bodyPr>
          <a:lstStyle/>
          <a:p>
            <a:pPr marL="342900" indent="-342900" algn="just">
              <a:lnSpc>
                <a:spcPct val="150000"/>
              </a:lnSpc>
              <a:buFont typeface="Wingdings" pitchFamily="2" charset="2"/>
              <a:buChar char="v"/>
            </a:pPr>
            <a:r>
              <a:rPr lang="en-US" dirty="0" smtClean="0">
                <a:latin typeface="+mn-lt"/>
              </a:rPr>
              <a:t>As shown in Table 3, knowledge of computers as machines for processing data is not correlated with participation in online communication and online learning.</a:t>
            </a:r>
          </a:p>
          <a:p>
            <a:pPr marL="342900" indent="-342900" algn="just">
              <a:lnSpc>
                <a:spcPct val="150000"/>
              </a:lnSpc>
              <a:buFont typeface="Wingdings" pitchFamily="2" charset="2"/>
              <a:buChar char="v"/>
            </a:pPr>
            <a:r>
              <a:rPr lang="en-US" dirty="0" smtClean="0">
                <a:latin typeface="+mn-lt"/>
              </a:rPr>
              <a:t>This result shows that if one uses a computer knows that does not mean they know how to cope and online features on the computer.</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0" y="76200"/>
            <a:ext cx="7239000" cy="1066800"/>
          </a:xfrm>
        </p:spPr>
        <p:txBody>
          <a:bodyPr/>
          <a:lstStyle/>
          <a:p>
            <a:r>
              <a:rPr lang="en-US" sz="2400" b="1" dirty="0" smtClean="0"/>
              <a:t>RESULTS</a:t>
            </a:r>
            <a:endParaRPr lang="en-US" sz="2400" b="1" dirty="0"/>
          </a:p>
        </p:txBody>
      </p:sp>
      <p:graphicFrame>
        <p:nvGraphicFramePr>
          <p:cNvPr id="4" name="Table 3"/>
          <p:cNvGraphicFramePr>
            <a:graphicFrameLocks noGrp="1"/>
          </p:cNvGraphicFramePr>
          <p:nvPr/>
        </p:nvGraphicFramePr>
        <p:xfrm>
          <a:off x="381000" y="1996440"/>
          <a:ext cx="8534400" cy="3364992"/>
        </p:xfrm>
        <a:graphic>
          <a:graphicData uri="http://schemas.openxmlformats.org/drawingml/2006/table">
            <a:tbl>
              <a:tblPr/>
              <a:tblGrid>
                <a:gridCol w="4170050"/>
                <a:gridCol w="1099014"/>
                <a:gridCol w="1261607"/>
                <a:gridCol w="890546"/>
                <a:gridCol w="1113183"/>
              </a:tblGrid>
              <a:tr h="457200">
                <a:tc rowSpan="2">
                  <a:txBody>
                    <a:bodyPr/>
                    <a:lstStyle/>
                    <a:p>
                      <a:pPr indent="21590" algn="ctr">
                        <a:lnSpc>
                          <a:spcPct val="115000"/>
                        </a:lnSpc>
                        <a:spcAft>
                          <a:spcPts val="0"/>
                        </a:spcAft>
                      </a:pPr>
                      <a:r>
                        <a:rPr lang="en-US" sz="1600" b="1" dirty="0">
                          <a:latin typeface="Times New Roman" pitchFamily="18" charset="0"/>
                          <a:ea typeface="&amp;#39"/>
                          <a:cs typeface="Times New Roman" pitchFamily="18" charset="0"/>
                        </a:rPr>
                        <a:t>Indicators</a:t>
                      </a:r>
                      <a:endParaRPr lang="en-US" sz="1600" b="1" dirty="0">
                        <a:latin typeface="Times New Roman" pitchFamily="18" charset="0"/>
                        <a:ea typeface="Times New Roman"/>
                        <a:cs typeface="Times New Roman" pitchFamily="18" charset="0"/>
                      </a:endParaRPr>
                    </a:p>
                  </a:txBody>
                  <a:tcPr marL="67215" marR="67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indent="21590" algn="ctr">
                        <a:lnSpc>
                          <a:spcPct val="115000"/>
                        </a:lnSpc>
                        <a:spcAft>
                          <a:spcPts val="0"/>
                        </a:spcAft>
                      </a:pPr>
                      <a:r>
                        <a:rPr lang="en-US" sz="1600" b="1" dirty="0">
                          <a:latin typeface="Times New Roman" pitchFamily="18" charset="0"/>
                          <a:ea typeface="&amp;#39"/>
                          <a:cs typeface="Times New Roman" pitchFamily="18" charset="0"/>
                        </a:rPr>
                        <a:t>With software for word processing</a:t>
                      </a:r>
                      <a:endParaRPr lang="en-US" sz="1600" b="1" dirty="0">
                        <a:latin typeface="Times New Roman" pitchFamily="18" charset="0"/>
                        <a:ea typeface="Times New Roman"/>
                        <a:cs typeface="Times New Roman" pitchFamily="18" charset="0"/>
                      </a:endParaRPr>
                    </a:p>
                  </a:txBody>
                  <a:tcPr marL="67215" marR="67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indent="21590" algn="ctr">
                        <a:lnSpc>
                          <a:spcPct val="115000"/>
                        </a:lnSpc>
                        <a:spcAft>
                          <a:spcPts val="0"/>
                        </a:spcAft>
                      </a:pPr>
                      <a:r>
                        <a:rPr lang="en-US" sz="1600" b="1" dirty="0">
                          <a:latin typeface="Times New Roman" pitchFamily="18" charset="0"/>
                          <a:ea typeface="&amp;#39"/>
                          <a:cs typeface="Times New Roman" pitchFamily="18" charset="0"/>
                        </a:rPr>
                        <a:t>Using Databases</a:t>
                      </a:r>
                      <a:endParaRPr lang="en-US" sz="1600" b="1" dirty="0">
                        <a:latin typeface="Times New Roman" pitchFamily="18" charset="0"/>
                        <a:ea typeface="Times New Roman"/>
                        <a:cs typeface="Times New Roman" pitchFamily="18" charset="0"/>
                      </a:endParaRPr>
                    </a:p>
                  </a:txBody>
                  <a:tcPr marL="67215" marR="67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r h="228600">
                <a:tc vMerge="1">
                  <a:txBody>
                    <a:bodyPr/>
                    <a:lstStyle/>
                    <a:p>
                      <a:endParaRPr lang="en-US"/>
                    </a:p>
                  </a:txBody>
                  <a:tcPr/>
                </a:tc>
                <a:tc>
                  <a:txBody>
                    <a:bodyPr/>
                    <a:lstStyle/>
                    <a:p>
                      <a:pPr indent="21590" algn="ctr">
                        <a:lnSpc>
                          <a:spcPct val="115000"/>
                        </a:lnSpc>
                        <a:spcAft>
                          <a:spcPts val="0"/>
                        </a:spcAft>
                      </a:pPr>
                      <a:r>
                        <a:rPr lang="en-US" sz="1600" b="1" dirty="0">
                          <a:latin typeface="Times New Roman" pitchFamily="18" charset="0"/>
                          <a:ea typeface="&amp;#39"/>
                          <a:cs typeface="Times New Roman" pitchFamily="18" charset="0"/>
                        </a:rPr>
                        <a:t>r</a:t>
                      </a:r>
                      <a:endParaRPr lang="en-US" sz="1600" b="1" dirty="0">
                        <a:latin typeface="Times New Roman" pitchFamily="18" charset="0"/>
                        <a:ea typeface="Times New Roman"/>
                        <a:cs typeface="Times New Roman" pitchFamily="18" charset="0"/>
                      </a:endParaRPr>
                    </a:p>
                  </a:txBody>
                  <a:tcPr marL="67215" marR="67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lnSpc>
                          <a:spcPct val="115000"/>
                        </a:lnSpc>
                        <a:spcAft>
                          <a:spcPts val="0"/>
                        </a:spcAft>
                      </a:pPr>
                      <a:r>
                        <a:rPr lang="en-US" sz="1600" b="1" dirty="0">
                          <a:latin typeface="Times New Roman" pitchFamily="18" charset="0"/>
                          <a:ea typeface="Times New Roman"/>
                          <a:cs typeface="Times New Roman" pitchFamily="18" charset="0"/>
                        </a:rPr>
                        <a:t>p </a:t>
                      </a:r>
                      <a:r>
                        <a:rPr lang="en-US" sz="1600" b="1" dirty="0">
                          <a:latin typeface="Times New Roman" pitchFamily="18" charset="0"/>
                          <a:ea typeface="Symbol"/>
                          <a:cs typeface="Times New Roman" pitchFamily="18" charset="0"/>
                        </a:rPr>
                        <a:t>&gt;</a:t>
                      </a:r>
                      <a:r>
                        <a:rPr lang="en-US" sz="1600" b="1" dirty="0">
                          <a:latin typeface="Times New Roman" pitchFamily="18" charset="0"/>
                          <a:ea typeface="&amp;#39"/>
                          <a:cs typeface="Times New Roman" pitchFamily="18" charset="0"/>
                        </a:rPr>
                        <a:t> 0.05</a:t>
                      </a:r>
                      <a:endParaRPr lang="en-US" sz="1600" b="1" dirty="0">
                        <a:latin typeface="Times New Roman" pitchFamily="18" charset="0"/>
                        <a:ea typeface="Times New Roman"/>
                        <a:cs typeface="Times New Roman" pitchFamily="18" charset="0"/>
                      </a:endParaRPr>
                    </a:p>
                  </a:txBody>
                  <a:tcPr marL="67215" marR="67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lnSpc>
                          <a:spcPct val="115000"/>
                        </a:lnSpc>
                        <a:spcAft>
                          <a:spcPts val="0"/>
                        </a:spcAft>
                      </a:pPr>
                      <a:r>
                        <a:rPr lang="en-US" sz="1600" b="1" dirty="0">
                          <a:latin typeface="Times New Roman" pitchFamily="18" charset="0"/>
                          <a:ea typeface="&amp;#39"/>
                          <a:cs typeface="Times New Roman" pitchFamily="18" charset="0"/>
                        </a:rPr>
                        <a:t>r</a:t>
                      </a:r>
                      <a:endParaRPr lang="en-US" sz="1600" b="1" dirty="0">
                        <a:latin typeface="Times New Roman" pitchFamily="18" charset="0"/>
                        <a:ea typeface="Times New Roman"/>
                        <a:cs typeface="Times New Roman" pitchFamily="18" charset="0"/>
                      </a:endParaRPr>
                    </a:p>
                  </a:txBody>
                  <a:tcPr marL="67215" marR="67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lnSpc>
                          <a:spcPct val="115000"/>
                        </a:lnSpc>
                        <a:spcAft>
                          <a:spcPts val="0"/>
                        </a:spcAft>
                      </a:pPr>
                      <a:r>
                        <a:rPr lang="en-US" sz="1600" b="1" dirty="0">
                          <a:latin typeface="Times New Roman" pitchFamily="18" charset="0"/>
                          <a:ea typeface="Times New Roman"/>
                          <a:cs typeface="Times New Roman" pitchFamily="18" charset="0"/>
                        </a:rPr>
                        <a:t>p </a:t>
                      </a:r>
                      <a:r>
                        <a:rPr lang="en-US" sz="1600" b="1" dirty="0">
                          <a:latin typeface="Times New Roman" pitchFamily="18" charset="0"/>
                          <a:ea typeface="Symbol"/>
                          <a:cs typeface="Times New Roman" pitchFamily="18" charset="0"/>
                        </a:rPr>
                        <a:t>&gt;</a:t>
                      </a:r>
                      <a:r>
                        <a:rPr lang="en-US" sz="1600" b="1" dirty="0">
                          <a:latin typeface="Times New Roman" pitchFamily="18" charset="0"/>
                          <a:ea typeface="&amp;#39"/>
                          <a:cs typeface="Times New Roman" pitchFamily="18" charset="0"/>
                        </a:rPr>
                        <a:t> 0.05</a:t>
                      </a:r>
                      <a:endParaRPr lang="en-US" sz="1600" b="1" dirty="0">
                        <a:latin typeface="Times New Roman" pitchFamily="18" charset="0"/>
                        <a:ea typeface="Times New Roman"/>
                        <a:cs typeface="Times New Roman" pitchFamily="18" charset="0"/>
                      </a:endParaRPr>
                    </a:p>
                  </a:txBody>
                  <a:tcPr marL="67215" marR="67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7200">
                <a:tc>
                  <a:txBody>
                    <a:bodyPr/>
                    <a:lstStyle/>
                    <a:p>
                      <a:pPr indent="21590">
                        <a:lnSpc>
                          <a:spcPct val="115000"/>
                        </a:lnSpc>
                        <a:spcAft>
                          <a:spcPts val="0"/>
                        </a:spcAft>
                      </a:pPr>
                      <a:r>
                        <a:rPr lang="en-US" sz="1600" b="1" dirty="0">
                          <a:latin typeface="Times New Roman" pitchFamily="18" charset="0"/>
                          <a:ea typeface="&amp;#39"/>
                          <a:cs typeface="Times New Roman" pitchFamily="18" charset="0"/>
                        </a:rPr>
                        <a:t>Setting the educational content of educational web portal.</a:t>
                      </a:r>
                      <a:endParaRPr lang="en-US" sz="1600" b="1" dirty="0">
                        <a:latin typeface="Times New Roman" pitchFamily="18" charset="0"/>
                        <a:ea typeface="Times New Roman"/>
                        <a:cs typeface="Times New Roman" pitchFamily="18" charset="0"/>
                      </a:endParaRPr>
                    </a:p>
                  </a:txBody>
                  <a:tcPr marL="67215" marR="67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lnSpc>
                          <a:spcPct val="115000"/>
                        </a:lnSpc>
                        <a:spcAft>
                          <a:spcPts val="0"/>
                        </a:spcAft>
                      </a:pPr>
                      <a:r>
                        <a:rPr lang="ru-RU" sz="1600" b="1">
                          <a:latin typeface="Times New Roman" pitchFamily="18" charset="0"/>
                          <a:ea typeface="Times New Roman"/>
                          <a:cs typeface="Times New Roman" pitchFamily="18" charset="0"/>
                        </a:rPr>
                        <a:t>0.137</a:t>
                      </a:r>
                      <a:endParaRPr lang="en-US" sz="1600" b="1" dirty="0">
                        <a:latin typeface="Times New Roman" pitchFamily="18" charset="0"/>
                        <a:ea typeface="Times New Roman"/>
                        <a:cs typeface="Times New Roman" pitchFamily="18" charset="0"/>
                      </a:endParaRPr>
                    </a:p>
                  </a:txBody>
                  <a:tcPr marL="67215" marR="67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lnSpc>
                          <a:spcPct val="115000"/>
                        </a:lnSpc>
                        <a:spcAft>
                          <a:spcPts val="0"/>
                        </a:spcAft>
                      </a:pPr>
                      <a:r>
                        <a:rPr lang="ru-RU" sz="1600" b="1">
                          <a:latin typeface="Times New Roman" pitchFamily="18" charset="0"/>
                          <a:ea typeface="Times New Roman"/>
                          <a:cs typeface="Times New Roman" pitchFamily="18" charset="0"/>
                        </a:rPr>
                        <a:t>0.09</a:t>
                      </a:r>
                      <a:endParaRPr lang="en-US" sz="1600" b="1" dirty="0">
                        <a:latin typeface="Times New Roman" pitchFamily="18" charset="0"/>
                        <a:ea typeface="Times New Roman"/>
                        <a:cs typeface="Times New Roman" pitchFamily="18" charset="0"/>
                      </a:endParaRPr>
                    </a:p>
                  </a:txBody>
                  <a:tcPr marL="67215" marR="67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indent="21590" algn="ctr">
                        <a:lnSpc>
                          <a:spcPct val="115000"/>
                        </a:lnSpc>
                        <a:spcAft>
                          <a:spcPts val="0"/>
                        </a:spcAft>
                      </a:pPr>
                      <a:r>
                        <a:rPr lang="ru-RU" sz="1600" b="1">
                          <a:latin typeface="Times New Roman" pitchFamily="18" charset="0"/>
                          <a:ea typeface="Times New Roman"/>
                          <a:cs typeface="Times New Roman" pitchFamily="18" charset="0"/>
                        </a:rPr>
                        <a:t>-</a:t>
                      </a:r>
                      <a:endParaRPr lang="en-US" sz="1600" b="1" dirty="0">
                        <a:latin typeface="Times New Roman" pitchFamily="18" charset="0"/>
                        <a:ea typeface="Times New Roman"/>
                        <a:cs typeface="Times New Roman" pitchFamily="18" charset="0"/>
                      </a:endParaRPr>
                    </a:p>
                  </a:txBody>
                  <a:tcPr marL="67215" marR="67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r h="228600">
                <a:tc>
                  <a:txBody>
                    <a:bodyPr/>
                    <a:lstStyle/>
                    <a:p>
                      <a:pPr indent="21590">
                        <a:lnSpc>
                          <a:spcPct val="115000"/>
                        </a:lnSpc>
                        <a:spcAft>
                          <a:spcPts val="0"/>
                        </a:spcAft>
                      </a:pPr>
                      <a:r>
                        <a:rPr lang="en-US" sz="1600" b="1" dirty="0" smtClean="0">
                          <a:latin typeface="Times New Roman" pitchFamily="18" charset="0"/>
                          <a:cs typeface="Times New Roman" pitchFamily="18" charset="0"/>
                        </a:rPr>
                        <a:t>Fostering</a:t>
                      </a:r>
                      <a:r>
                        <a:rPr lang="en-US" sz="1600" b="1" dirty="0" smtClean="0">
                          <a:latin typeface="Times New Roman" pitchFamily="18" charset="0"/>
                          <a:ea typeface="&amp;#39"/>
                          <a:cs typeface="Times New Roman" pitchFamily="18" charset="0"/>
                        </a:rPr>
                        <a:t> </a:t>
                      </a:r>
                      <a:r>
                        <a:rPr lang="en-US" sz="1600" b="1" dirty="0">
                          <a:latin typeface="Times New Roman" pitchFamily="18" charset="0"/>
                          <a:ea typeface="&amp;#39"/>
                          <a:cs typeface="Times New Roman" pitchFamily="18" charset="0"/>
                        </a:rPr>
                        <a:t>on-line learning</a:t>
                      </a:r>
                      <a:endParaRPr lang="en-US" sz="1600" b="1" dirty="0">
                        <a:latin typeface="Times New Roman" pitchFamily="18" charset="0"/>
                        <a:ea typeface="Times New Roman"/>
                        <a:cs typeface="Times New Roman" pitchFamily="18" charset="0"/>
                      </a:endParaRPr>
                    </a:p>
                  </a:txBody>
                  <a:tcPr marL="67215" marR="67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lnSpc>
                          <a:spcPct val="115000"/>
                        </a:lnSpc>
                        <a:spcAft>
                          <a:spcPts val="0"/>
                        </a:spcAft>
                      </a:pPr>
                      <a:r>
                        <a:rPr lang="ru-RU" sz="1600" b="1">
                          <a:latin typeface="Times New Roman" pitchFamily="18" charset="0"/>
                          <a:ea typeface="Times New Roman"/>
                          <a:cs typeface="Times New Roman" pitchFamily="18" charset="0"/>
                        </a:rPr>
                        <a:t>0.115</a:t>
                      </a:r>
                      <a:endParaRPr lang="en-US" sz="1600" b="1" dirty="0">
                        <a:latin typeface="Times New Roman" pitchFamily="18" charset="0"/>
                        <a:ea typeface="Times New Roman"/>
                        <a:cs typeface="Times New Roman" pitchFamily="18" charset="0"/>
                      </a:endParaRPr>
                    </a:p>
                  </a:txBody>
                  <a:tcPr marL="67215" marR="67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lnSpc>
                          <a:spcPct val="115000"/>
                        </a:lnSpc>
                        <a:spcAft>
                          <a:spcPts val="0"/>
                        </a:spcAft>
                      </a:pPr>
                      <a:r>
                        <a:rPr lang="ru-RU" sz="1600" b="1">
                          <a:latin typeface="Times New Roman" pitchFamily="18" charset="0"/>
                          <a:ea typeface="Times New Roman"/>
                          <a:cs typeface="Times New Roman" pitchFamily="18" charset="0"/>
                        </a:rPr>
                        <a:t>0.16</a:t>
                      </a:r>
                      <a:endParaRPr lang="en-US" sz="1600" b="1" dirty="0">
                        <a:latin typeface="Times New Roman" pitchFamily="18" charset="0"/>
                        <a:ea typeface="Times New Roman"/>
                        <a:cs typeface="Times New Roman" pitchFamily="18" charset="0"/>
                      </a:endParaRPr>
                    </a:p>
                  </a:txBody>
                  <a:tcPr marL="67215" marR="67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lnSpc>
                          <a:spcPct val="115000"/>
                        </a:lnSpc>
                        <a:spcAft>
                          <a:spcPts val="0"/>
                        </a:spcAft>
                      </a:pPr>
                      <a:r>
                        <a:rPr lang="ru-RU" sz="1600" b="1">
                          <a:latin typeface="Times New Roman" pitchFamily="18" charset="0"/>
                          <a:ea typeface="Times New Roman"/>
                          <a:cs typeface="Times New Roman" pitchFamily="18" charset="0"/>
                        </a:rPr>
                        <a:t>0.06</a:t>
                      </a:r>
                      <a:endParaRPr lang="en-US" sz="1600" b="1" dirty="0">
                        <a:latin typeface="Times New Roman" pitchFamily="18" charset="0"/>
                        <a:ea typeface="Times New Roman"/>
                        <a:cs typeface="Times New Roman" pitchFamily="18" charset="0"/>
                      </a:endParaRPr>
                    </a:p>
                  </a:txBody>
                  <a:tcPr marL="67215" marR="67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lnSpc>
                          <a:spcPct val="115000"/>
                        </a:lnSpc>
                        <a:spcAft>
                          <a:spcPts val="0"/>
                        </a:spcAft>
                      </a:pPr>
                      <a:r>
                        <a:rPr lang="ru-RU" sz="1600" b="1">
                          <a:latin typeface="Times New Roman" pitchFamily="18" charset="0"/>
                          <a:ea typeface="Times New Roman"/>
                          <a:cs typeface="Times New Roman" pitchFamily="18" charset="0"/>
                        </a:rPr>
                        <a:t>0.06</a:t>
                      </a:r>
                      <a:endParaRPr lang="en-US" sz="1600" b="1" dirty="0">
                        <a:latin typeface="Times New Roman" pitchFamily="18" charset="0"/>
                        <a:ea typeface="Times New Roman"/>
                        <a:cs typeface="Times New Roman" pitchFamily="18" charset="0"/>
                      </a:endParaRPr>
                    </a:p>
                  </a:txBody>
                  <a:tcPr marL="67215" marR="67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7200">
                <a:tc>
                  <a:txBody>
                    <a:bodyPr/>
                    <a:lstStyle/>
                    <a:p>
                      <a:pPr indent="21590">
                        <a:lnSpc>
                          <a:spcPct val="115000"/>
                        </a:lnSpc>
                        <a:spcAft>
                          <a:spcPts val="0"/>
                        </a:spcAft>
                      </a:pPr>
                      <a:r>
                        <a:rPr lang="en-US" sz="1600" b="1" dirty="0">
                          <a:latin typeface="Times New Roman" pitchFamily="18" charset="0"/>
                          <a:ea typeface="&amp;#39"/>
                          <a:cs typeface="Times New Roman" pitchFamily="18" charset="0"/>
                        </a:rPr>
                        <a:t>The use of online communication in the classroom (messenger, </a:t>
                      </a:r>
                      <a:r>
                        <a:rPr lang="en-US" sz="1600" b="1" dirty="0" smtClean="0">
                          <a:latin typeface="Times New Roman" pitchFamily="18" charset="0"/>
                          <a:ea typeface="&amp;#39"/>
                          <a:cs typeface="Times New Roman" pitchFamily="18" charset="0"/>
                        </a:rPr>
                        <a:t>Skype </a:t>
                      </a:r>
                      <a:r>
                        <a:rPr lang="en-US" sz="1600" b="1" dirty="0">
                          <a:latin typeface="Times New Roman" pitchFamily="18" charset="0"/>
                          <a:ea typeface="&amp;#39"/>
                          <a:cs typeface="Times New Roman" pitchFamily="18" charset="0"/>
                        </a:rPr>
                        <a:t>...)</a:t>
                      </a:r>
                      <a:endParaRPr lang="en-US" sz="1600" b="1" dirty="0">
                        <a:latin typeface="Times New Roman" pitchFamily="18" charset="0"/>
                        <a:ea typeface="Times New Roman"/>
                        <a:cs typeface="Times New Roman" pitchFamily="18" charset="0"/>
                      </a:endParaRPr>
                    </a:p>
                  </a:txBody>
                  <a:tcPr marL="67215" marR="67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lnSpc>
                          <a:spcPct val="115000"/>
                        </a:lnSpc>
                        <a:spcAft>
                          <a:spcPts val="0"/>
                        </a:spcAft>
                      </a:pPr>
                      <a:r>
                        <a:rPr lang="ru-RU" sz="1600" b="1">
                          <a:latin typeface="Times New Roman" pitchFamily="18" charset="0"/>
                          <a:ea typeface="Times New Roman"/>
                          <a:cs typeface="Times New Roman" pitchFamily="18" charset="0"/>
                        </a:rPr>
                        <a:t>0.1</a:t>
                      </a:r>
                      <a:endParaRPr lang="en-US" sz="1600" b="1" dirty="0">
                        <a:latin typeface="Times New Roman" pitchFamily="18" charset="0"/>
                        <a:ea typeface="Times New Roman"/>
                        <a:cs typeface="Times New Roman" pitchFamily="18" charset="0"/>
                      </a:endParaRPr>
                    </a:p>
                  </a:txBody>
                  <a:tcPr marL="67215" marR="67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lnSpc>
                          <a:spcPct val="115000"/>
                        </a:lnSpc>
                        <a:spcAft>
                          <a:spcPts val="0"/>
                        </a:spcAft>
                      </a:pPr>
                      <a:r>
                        <a:rPr lang="ru-RU" sz="1600" b="1">
                          <a:latin typeface="Times New Roman" pitchFamily="18" charset="0"/>
                          <a:ea typeface="Times New Roman"/>
                          <a:cs typeface="Times New Roman" pitchFamily="18" charset="0"/>
                        </a:rPr>
                        <a:t>0.18</a:t>
                      </a:r>
                      <a:endParaRPr lang="en-US" sz="1600" b="1" dirty="0">
                        <a:latin typeface="Times New Roman" pitchFamily="18" charset="0"/>
                        <a:ea typeface="Times New Roman"/>
                        <a:cs typeface="Times New Roman" pitchFamily="18" charset="0"/>
                      </a:endParaRPr>
                    </a:p>
                  </a:txBody>
                  <a:tcPr marL="67215" marR="67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indent="21590" algn="ctr">
                        <a:lnSpc>
                          <a:spcPct val="115000"/>
                        </a:lnSpc>
                        <a:spcAft>
                          <a:spcPts val="0"/>
                        </a:spcAft>
                      </a:pPr>
                      <a:r>
                        <a:rPr lang="ru-RU" sz="1600" b="1">
                          <a:latin typeface="Times New Roman" pitchFamily="18" charset="0"/>
                          <a:ea typeface="Times New Roman"/>
                          <a:cs typeface="Times New Roman" pitchFamily="18" charset="0"/>
                        </a:rPr>
                        <a:t>-</a:t>
                      </a:r>
                      <a:endParaRPr lang="en-US" sz="1600" b="1" dirty="0">
                        <a:latin typeface="Times New Roman" pitchFamily="18" charset="0"/>
                        <a:ea typeface="Times New Roman"/>
                        <a:cs typeface="Times New Roman" pitchFamily="18" charset="0"/>
                      </a:endParaRPr>
                    </a:p>
                  </a:txBody>
                  <a:tcPr marL="67215" marR="67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r h="228600">
                <a:tc>
                  <a:txBody>
                    <a:bodyPr/>
                    <a:lstStyle/>
                    <a:p>
                      <a:pPr indent="21590">
                        <a:lnSpc>
                          <a:spcPct val="115000"/>
                        </a:lnSpc>
                        <a:spcAft>
                          <a:spcPts val="0"/>
                        </a:spcAft>
                      </a:pPr>
                      <a:r>
                        <a:rPr lang="en-US" sz="1600" b="1" dirty="0">
                          <a:latin typeface="Times New Roman" pitchFamily="18" charset="0"/>
                          <a:ea typeface="&amp;#39"/>
                          <a:cs typeface="Times New Roman" pitchFamily="18" charset="0"/>
                        </a:rPr>
                        <a:t>Using the online exam in class</a:t>
                      </a:r>
                      <a:endParaRPr lang="en-US" sz="1600" b="1" dirty="0">
                        <a:latin typeface="Times New Roman" pitchFamily="18" charset="0"/>
                        <a:ea typeface="Times New Roman"/>
                        <a:cs typeface="Times New Roman" pitchFamily="18" charset="0"/>
                      </a:endParaRPr>
                    </a:p>
                  </a:txBody>
                  <a:tcPr marL="67215" marR="67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lnSpc>
                          <a:spcPct val="115000"/>
                        </a:lnSpc>
                        <a:spcAft>
                          <a:spcPts val="0"/>
                        </a:spcAft>
                      </a:pPr>
                      <a:r>
                        <a:rPr lang="ru-RU" sz="1600" b="1">
                          <a:latin typeface="Times New Roman" pitchFamily="18" charset="0"/>
                          <a:ea typeface="Times New Roman"/>
                          <a:cs typeface="Times New Roman" pitchFamily="18" charset="0"/>
                        </a:rPr>
                        <a:t>-0.03</a:t>
                      </a:r>
                      <a:endParaRPr lang="en-US" sz="1600" b="1" dirty="0">
                        <a:latin typeface="Times New Roman" pitchFamily="18" charset="0"/>
                        <a:ea typeface="Times New Roman"/>
                        <a:cs typeface="Times New Roman" pitchFamily="18" charset="0"/>
                      </a:endParaRPr>
                    </a:p>
                  </a:txBody>
                  <a:tcPr marL="67215" marR="67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lnSpc>
                          <a:spcPct val="115000"/>
                        </a:lnSpc>
                        <a:spcAft>
                          <a:spcPts val="0"/>
                        </a:spcAft>
                      </a:pPr>
                      <a:r>
                        <a:rPr lang="ru-RU" sz="1600" b="1">
                          <a:latin typeface="Times New Roman" pitchFamily="18" charset="0"/>
                          <a:ea typeface="Times New Roman"/>
                          <a:cs typeface="Times New Roman" pitchFamily="18" charset="0"/>
                        </a:rPr>
                        <a:t>0.07</a:t>
                      </a:r>
                      <a:endParaRPr lang="en-US" sz="1600" b="1" dirty="0">
                        <a:latin typeface="Times New Roman" pitchFamily="18" charset="0"/>
                        <a:ea typeface="Times New Roman"/>
                        <a:cs typeface="Times New Roman" pitchFamily="18" charset="0"/>
                      </a:endParaRPr>
                    </a:p>
                  </a:txBody>
                  <a:tcPr marL="67215" marR="67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lnSpc>
                          <a:spcPct val="115000"/>
                        </a:lnSpc>
                        <a:spcAft>
                          <a:spcPts val="0"/>
                        </a:spcAft>
                      </a:pPr>
                      <a:r>
                        <a:rPr lang="ru-RU" sz="1600" b="1">
                          <a:latin typeface="Times New Roman" pitchFamily="18" charset="0"/>
                          <a:ea typeface="Times New Roman"/>
                          <a:cs typeface="Times New Roman" pitchFamily="18" charset="0"/>
                        </a:rPr>
                        <a:t>0.11</a:t>
                      </a:r>
                      <a:endParaRPr lang="en-US" sz="1600" b="1" dirty="0">
                        <a:latin typeface="Times New Roman" pitchFamily="18" charset="0"/>
                        <a:ea typeface="Times New Roman"/>
                        <a:cs typeface="Times New Roman" pitchFamily="18" charset="0"/>
                      </a:endParaRPr>
                    </a:p>
                  </a:txBody>
                  <a:tcPr marL="67215" marR="67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lnSpc>
                          <a:spcPct val="115000"/>
                        </a:lnSpc>
                        <a:spcAft>
                          <a:spcPts val="0"/>
                        </a:spcAft>
                      </a:pPr>
                      <a:r>
                        <a:rPr lang="ru-RU" sz="1600" b="1">
                          <a:latin typeface="Times New Roman" pitchFamily="18" charset="0"/>
                          <a:ea typeface="Times New Roman"/>
                          <a:cs typeface="Times New Roman" pitchFamily="18" charset="0"/>
                        </a:rPr>
                        <a:t>0.15</a:t>
                      </a:r>
                      <a:endParaRPr lang="en-US" sz="1600" b="1" dirty="0">
                        <a:latin typeface="Times New Roman" pitchFamily="18" charset="0"/>
                        <a:ea typeface="Times New Roman"/>
                        <a:cs typeface="Times New Roman" pitchFamily="18" charset="0"/>
                      </a:endParaRPr>
                    </a:p>
                  </a:txBody>
                  <a:tcPr marL="67215" marR="67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7200">
                <a:tc>
                  <a:txBody>
                    <a:bodyPr/>
                    <a:lstStyle/>
                    <a:p>
                      <a:pPr indent="21590">
                        <a:lnSpc>
                          <a:spcPct val="115000"/>
                        </a:lnSpc>
                        <a:spcAft>
                          <a:spcPts val="0"/>
                        </a:spcAft>
                      </a:pPr>
                      <a:r>
                        <a:rPr lang="en-US" sz="1600" b="1" dirty="0">
                          <a:latin typeface="Times New Roman" pitchFamily="18" charset="0"/>
                          <a:ea typeface="&amp;#39"/>
                          <a:cs typeface="Times New Roman" pitchFamily="18" charset="0"/>
                        </a:rPr>
                        <a:t>The use of digital interactive table for joint work in the use of educational software</a:t>
                      </a:r>
                      <a:endParaRPr lang="en-US" sz="1600" b="1" dirty="0">
                        <a:latin typeface="Times New Roman" pitchFamily="18" charset="0"/>
                        <a:ea typeface="Times New Roman"/>
                        <a:cs typeface="Times New Roman" pitchFamily="18" charset="0"/>
                      </a:endParaRPr>
                    </a:p>
                  </a:txBody>
                  <a:tcPr marL="67215" marR="67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lnSpc>
                          <a:spcPct val="115000"/>
                        </a:lnSpc>
                        <a:spcAft>
                          <a:spcPts val="0"/>
                        </a:spcAft>
                      </a:pPr>
                      <a:r>
                        <a:rPr lang="ru-RU" sz="1600" b="1">
                          <a:latin typeface="Times New Roman" pitchFamily="18" charset="0"/>
                          <a:ea typeface="Times New Roman"/>
                          <a:cs typeface="Times New Roman" pitchFamily="18" charset="0"/>
                        </a:rPr>
                        <a:t>0.05</a:t>
                      </a:r>
                      <a:endParaRPr lang="en-US" sz="1600" b="1" dirty="0">
                        <a:latin typeface="Times New Roman" pitchFamily="18" charset="0"/>
                        <a:ea typeface="Times New Roman"/>
                        <a:cs typeface="Times New Roman" pitchFamily="18" charset="0"/>
                      </a:endParaRPr>
                    </a:p>
                  </a:txBody>
                  <a:tcPr marL="67215" marR="67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lnSpc>
                          <a:spcPct val="115000"/>
                        </a:lnSpc>
                        <a:spcAft>
                          <a:spcPts val="0"/>
                        </a:spcAft>
                      </a:pPr>
                      <a:r>
                        <a:rPr lang="ru-RU" sz="1600" b="1">
                          <a:latin typeface="Times New Roman" pitchFamily="18" charset="0"/>
                          <a:ea typeface="Times New Roman"/>
                          <a:cs typeface="Times New Roman" pitchFamily="18" charset="0"/>
                        </a:rPr>
                        <a:t>0.47</a:t>
                      </a:r>
                      <a:endParaRPr lang="en-US" sz="1600" b="1" dirty="0">
                        <a:latin typeface="Times New Roman" pitchFamily="18" charset="0"/>
                        <a:ea typeface="Times New Roman"/>
                        <a:cs typeface="Times New Roman" pitchFamily="18" charset="0"/>
                      </a:endParaRPr>
                    </a:p>
                  </a:txBody>
                  <a:tcPr marL="67215" marR="67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lnSpc>
                          <a:spcPct val="115000"/>
                        </a:lnSpc>
                        <a:spcAft>
                          <a:spcPts val="0"/>
                        </a:spcAft>
                      </a:pPr>
                      <a:r>
                        <a:rPr lang="ru-RU" sz="1600" b="1">
                          <a:latin typeface="Times New Roman" pitchFamily="18" charset="0"/>
                          <a:ea typeface="Times New Roman"/>
                          <a:cs typeface="Times New Roman" pitchFamily="18" charset="0"/>
                        </a:rPr>
                        <a:t>0.98</a:t>
                      </a:r>
                      <a:endParaRPr lang="en-US" sz="1600" b="1" dirty="0">
                        <a:latin typeface="Times New Roman" pitchFamily="18" charset="0"/>
                        <a:ea typeface="Times New Roman"/>
                        <a:cs typeface="Times New Roman" pitchFamily="18" charset="0"/>
                      </a:endParaRPr>
                    </a:p>
                  </a:txBody>
                  <a:tcPr marL="67215" marR="67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lnSpc>
                          <a:spcPct val="115000"/>
                        </a:lnSpc>
                        <a:spcAft>
                          <a:spcPts val="0"/>
                        </a:spcAft>
                      </a:pPr>
                      <a:r>
                        <a:rPr lang="ru-RU" sz="1600" b="1">
                          <a:latin typeface="Times New Roman" pitchFamily="18" charset="0"/>
                          <a:ea typeface="Times New Roman"/>
                          <a:cs typeface="Times New Roman" pitchFamily="18" charset="0"/>
                        </a:rPr>
                        <a:t>0.32</a:t>
                      </a:r>
                      <a:endParaRPr lang="en-US" sz="1600" b="1" dirty="0">
                        <a:latin typeface="Times New Roman" pitchFamily="18" charset="0"/>
                        <a:ea typeface="Times New Roman"/>
                        <a:cs typeface="Times New Roman" pitchFamily="18" charset="0"/>
                      </a:endParaRPr>
                    </a:p>
                  </a:txBody>
                  <a:tcPr marL="67215" marR="67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8600">
                <a:tc>
                  <a:txBody>
                    <a:bodyPr/>
                    <a:lstStyle/>
                    <a:p>
                      <a:pPr indent="21590" algn="just">
                        <a:lnSpc>
                          <a:spcPct val="115000"/>
                        </a:lnSpc>
                        <a:spcAft>
                          <a:spcPts val="0"/>
                        </a:spcAft>
                      </a:pPr>
                      <a:r>
                        <a:rPr lang="en-US" sz="1600" b="1" dirty="0">
                          <a:latin typeface="Times New Roman" pitchFamily="18" charset="0"/>
                          <a:ea typeface="&amp;#39"/>
                          <a:cs typeface="Times New Roman" pitchFamily="18" charset="0"/>
                        </a:rPr>
                        <a:t>The use of videoconferencing</a:t>
                      </a:r>
                      <a:endParaRPr lang="en-US" sz="1600" b="1" dirty="0">
                        <a:latin typeface="Times New Roman" pitchFamily="18" charset="0"/>
                        <a:ea typeface="Times New Roman"/>
                        <a:cs typeface="Times New Roman" pitchFamily="18" charset="0"/>
                      </a:endParaRPr>
                    </a:p>
                  </a:txBody>
                  <a:tcPr marL="67215" marR="67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lnSpc>
                          <a:spcPct val="115000"/>
                        </a:lnSpc>
                        <a:spcAft>
                          <a:spcPts val="0"/>
                        </a:spcAft>
                      </a:pPr>
                      <a:r>
                        <a:rPr lang="ru-RU" sz="1600" b="1">
                          <a:latin typeface="Times New Roman" pitchFamily="18" charset="0"/>
                          <a:ea typeface="Times New Roman"/>
                          <a:cs typeface="Times New Roman" pitchFamily="18" charset="0"/>
                        </a:rPr>
                        <a:t>0.13</a:t>
                      </a:r>
                      <a:endParaRPr lang="en-US" sz="1600" b="1" dirty="0">
                        <a:latin typeface="Times New Roman" pitchFamily="18" charset="0"/>
                        <a:ea typeface="Times New Roman"/>
                        <a:cs typeface="Times New Roman" pitchFamily="18" charset="0"/>
                      </a:endParaRPr>
                    </a:p>
                  </a:txBody>
                  <a:tcPr marL="67215" marR="67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lnSpc>
                          <a:spcPct val="115000"/>
                        </a:lnSpc>
                        <a:spcAft>
                          <a:spcPts val="0"/>
                        </a:spcAft>
                      </a:pPr>
                      <a:r>
                        <a:rPr lang="ru-RU" sz="1600" b="1">
                          <a:latin typeface="Times New Roman" pitchFamily="18" charset="0"/>
                          <a:ea typeface="Times New Roman"/>
                          <a:cs typeface="Times New Roman" pitchFamily="18" charset="0"/>
                        </a:rPr>
                        <a:t>0.11</a:t>
                      </a:r>
                      <a:endParaRPr lang="en-US" sz="1600" b="1" dirty="0">
                        <a:latin typeface="Times New Roman" pitchFamily="18" charset="0"/>
                        <a:ea typeface="Times New Roman"/>
                        <a:cs typeface="Times New Roman" pitchFamily="18" charset="0"/>
                      </a:endParaRPr>
                    </a:p>
                  </a:txBody>
                  <a:tcPr marL="67215" marR="67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lnSpc>
                          <a:spcPct val="115000"/>
                        </a:lnSpc>
                        <a:spcAft>
                          <a:spcPts val="0"/>
                        </a:spcAft>
                      </a:pPr>
                      <a:r>
                        <a:rPr lang="ru-RU" sz="1600" b="1">
                          <a:latin typeface="Times New Roman" pitchFamily="18" charset="0"/>
                          <a:ea typeface="Times New Roman"/>
                          <a:cs typeface="Times New Roman" pitchFamily="18" charset="0"/>
                        </a:rPr>
                        <a:t>0.02</a:t>
                      </a:r>
                      <a:endParaRPr lang="en-US" sz="1600" b="1" dirty="0">
                        <a:latin typeface="Times New Roman" pitchFamily="18" charset="0"/>
                        <a:ea typeface="Times New Roman"/>
                        <a:cs typeface="Times New Roman" pitchFamily="18" charset="0"/>
                      </a:endParaRPr>
                    </a:p>
                  </a:txBody>
                  <a:tcPr marL="67215" marR="67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1590" algn="ctr">
                        <a:lnSpc>
                          <a:spcPct val="115000"/>
                        </a:lnSpc>
                        <a:spcAft>
                          <a:spcPts val="0"/>
                        </a:spcAft>
                      </a:pPr>
                      <a:r>
                        <a:rPr lang="ru-RU" sz="1600" b="1">
                          <a:latin typeface="Times New Roman" pitchFamily="18" charset="0"/>
                          <a:ea typeface="Times New Roman"/>
                          <a:cs typeface="Times New Roman" pitchFamily="18" charset="0"/>
                        </a:rPr>
                        <a:t>0.74</a:t>
                      </a:r>
                      <a:endParaRPr lang="en-US" sz="1600" b="1" dirty="0">
                        <a:latin typeface="Times New Roman" pitchFamily="18" charset="0"/>
                        <a:ea typeface="Times New Roman"/>
                        <a:cs typeface="Times New Roman" pitchFamily="18" charset="0"/>
                      </a:endParaRPr>
                    </a:p>
                  </a:txBody>
                  <a:tcPr marL="67215" marR="67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5" name="Rectangle 1"/>
          <p:cNvSpPr>
            <a:spLocks noChangeArrowheads="1"/>
          </p:cNvSpPr>
          <p:nvPr/>
        </p:nvSpPr>
        <p:spPr bwMode="auto">
          <a:xfrm>
            <a:off x="0" y="1219200"/>
            <a:ext cx="9144000" cy="7694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00000"/>
              </a:lnSpc>
              <a:spcBef>
                <a:spcPct val="0"/>
              </a:spcBef>
              <a:spcAft>
                <a:spcPct val="0"/>
              </a:spcAft>
              <a:buClrTx/>
              <a:buSzTx/>
              <a:buFontTx/>
              <a:buNone/>
              <a:tabLst/>
            </a:pPr>
            <a:r>
              <a:rPr kumimoji="0" lang="en-US" sz="1600" b="1" i="1" u="none" strike="noStrike" cap="none" normalizeH="0" baseline="0" dirty="0" smtClean="0">
                <a:ln>
                  <a:noFill/>
                </a:ln>
                <a:solidFill>
                  <a:schemeClr val="tx1"/>
                </a:solidFill>
                <a:effectLst/>
                <a:latin typeface="Arial" pitchFamily="34" charset="0"/>
                <a:ea typeface="&amp;#39"/>
                <a:cs typeface="Arial" pitchFamily="34" charset="0"/>
              </a:rPr>
              <a:t>Table 4: Results of correlation between knowledge of the application software functions </a:t>
            </a:r>
            <a:endParaRPr kumimoji="0" lang="en-US" sz="1600" b="1"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ctr" defTabSz="914400" rtl="0" eaLnBrk="0" fontAlgn="base" latinLnBrk="0" hangingPunct="0">
              <a:lnSpc>
                <a:spcPct val="100000"/>
              </a:lnSpc>
              <a:spcBef>
                <a:spcPct val="0"/>
              </a:spcBef>
              <a:spcAft>
                <a:spcPct val="0"/>
              </a:spcAft>
              <a:buClrTx/>
              <a:buSzTx/>
              <a:buFontTx/>
              <a:buNone/>
              <a:tabLst/>
            </a:pPr>
            <a:r>
              <a:rPr kumimoji="0" lang="en-US" sz="1600" b="1" i="1" u="none" strike="noStrike" cap="none" normalizeH="0" baseline="0" dirty="0" smtClean="0">
                <a:ln>
                  <a:noFill/>
                </a:ln>
                <a:solidFill>
                  <a:schemeClr val="tx1"/>
                </a:solidFill>
                <a:effectLst/>
                <a:latin typeface="Arial" pitchFamily="34" charset="0"/>
                <a:ea typeface="&amp;#39"/>
                <a:cs typeface="Arial" pitchFamily="34" charset="0"/>
              </a:rPr>
              <a:t>and higher level of ICT skills</a:t>
            </a:r>
            <a:endParaRPr kumimoji="0" lang="en-US" sz="1600" b="1"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pitchFamily="34" charset="0"/>
                <a:ea typeface="&amp;#39"/>
                <a:cs typeface="Arial" pitchFamily="34" charset="0"/>
              </a:rPr>
              <a:t>        </a:t>
            </a:r>
            <a:r>
              <a:rPr kumimoji="0" lang="en-US" sz="1200" b="0" i="0" u="none" strike="noStrike" cap="none" normalizeH="0" baseline="0" dirty="0" smtClean="0">
                <a:ln>
                  <a:noFill/>
                </a:ln>
                <a:solidFill>
                  <a:schemeClr val="tx1"/>
                </a:solidFill>
                <a:effectLst/>
                <a:latin typeface="Arial" pitchFamily="34" charset="0"/>
                <a:ea typeface="&amp;#39"/>
                <a:cs typeface="Arial"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8" name="Rectangle 4"/>
          <p:cNvSpPr>
            <a:spLocks noChangeArrowheads="1"/>
          </p:cNvSpPr>
          <p:nvPr/>
        </p:nvSpPr>
        <p:spPr bwMode="auto">
          <a:xfrm>
            <a:off x="76200" y="5416849"/>
            <a:ext cx="8915400" cy="12875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57200" algn="just">
              <a:lnSpc>
                <a:spcPct val="150000"/>
              </a:lnSpc>
              <a:buFont typeface="Wingdings" pitchFamily="2" charset="2"/>
              <a:buChar char="v"/>
            </a:pPr>
            <a:r>
              <a:rPr lang="en-US" dirty="0" smtClean="0">
                <a:latin typeface="+mn-lt"/>
              </a:rPr>
              <a:t>The results in Table 4 show that knowledge of the functions of software applications not  </a:t>
            </a:r>
          </a:p>
          <a:p>
            <a:pPr indent="457200" algn="just">
              <a:lnSpc>
                <a:spcPct val="150000"/>
              </a:lnSpc>
            </a:pPr>
            <a:r>
              <a:rPr lang="en-US" dirty="0" smtClean="0">
                <a:latin typeface="+mn-lt"/>
              </a:rPr>
              <a:t>associated with the use of educational web-portal, with the use of online communication   </a:t>
            </a:r>
          </a:p>
          <a:p>
            <a:pPr indent="457200" algn="just">
              <a:lnSpc>
                <a:spcPct val="150000"/>
              </a:lnSpc>
            </a:pPr>
            <a:r>
              <a:rPr lang="en-US" dirty="0" smtClean="0">
                <a:latin typeface="+mn-lt"/>
              </a:rPr>
              <a:t>and learning or using interactive forms of teaching.</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0" y="76200"/>
            <a:ext cx="7239000" cy="1066800"/>
          </a:xfrm>
        </p:spPr>
        <p:txBody>
          <a:bodyPr/>
          <a:lstStyle/>
          <a:p>
            <a:r>
              <a:rPr lang="en-US" sz="2400" b="1" dirty="0" smtClean="0"/>
              <a:t>RESULTS</a:t>
            </a:r>
            <a:endParaRPr lang="en-US" sz="2400" b="1" dirty="0"/>
          </a:p>
        </p:txBody>
      </p:sp>
      <p:graphicFrame>
        <p:nvGraphicFramePr>
          <p:cNvPr id="3" name="Table 2"/>
          <p:cNvGraphicFramePr>
            <a:graphicFrameLocks noGrp="1"/>
          </p:cNvGraphicFramePr>
          <p:nvPr/>
        </p:nvGraphicFramePr>
        <p:xfrm>
          <a:off x="609599" y="1905000"/>
          <a:ext cx="8153401" cy="2194560"/>
        </p:xfrm>
        <a:graphic>
          <a:graphicData uri="http://schemas.openxmlformats.org/drawingml/2006/table">
            <a:tbl>
              <a:tblPr/>
              <a:tblGrid>
                <a:gridCol w="3743652"/>
                <a:gridCol w="2155435"/>
                <a:gridCol w="2254314"/>
              </a:tblGrid>
              <a:tr h="314020">
                <a:tc rowSpan="2">
                  <a:txBody>
                    <a:bodyPr/>
                    <a:lstStyle/>
                    <a:p>
                      <a:pPr marL="22860" algn="ctr">
                        <a:lnSpc>
                          <a:spcPct val="150000"/>
                        </a:lnSpc>
                        <a:spcAft>
                          <a:spcPts val="0"/>
                        </a:spcAft>
                      </a:pPr>
                      <a:r>
                        <a:rPr lang="en-US" sz="1600" b="1" dirty="0">
                          <a:latin typeface="Arial" pitchFamily="34" charset="0"/>
                          <a:ea typeface="&amp;#39"/>
                          <a:cs typeface="Arial" pitchFamily="34" charset="0"/>
                        </a:rPr>
                        <a:t>Indicators</a:t>
                      </a:r>
                      <a:endParaRPr lang="en-US" sz="1600" b="1" dirty="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22860" algn="ctr">
                        <a:lnSpc>
                          <a:spcPct val="150000"/>
                        </a:lnSpc>
                        <a:spcAft>
                          <a:spcPts val="0"/>
                        </a:spcAft>
                      </a:pPr>
                      <a:r>
                        <a:rPr lang="en-US" sz="1600" b="1" dirty="0">
                          <a:latin typeface="Arial" pitchFamily="34" charset="0"/>
                          <a:ea typeface="&amp;#39"/>
                          <a:cs typeface="Arial" pitchFamily="34" charset="0"/>
                        </a:rPr>
                        <a:t>Use</a:t>
                      </a:r>
                      <a:r>
                        <a:rPr lang="en-US" sz="1600" b="1" dirty="0">
                          <a:latin typeface="Arial" pitchFamily="34" charset="0"/>
                          <a:ea typeface="Times New Roman"/>
                          <a:cs typeface="Arial" pitchFamily="34" charset="0"/>
                        </a:rPr>
                        <a:t> </a:t>
                      </a:r>
                      <a:r>
                        <a:rPr lang="en-US" sz="1600" b="1" dirty="0">
                          <a:latin typeface="Arial" pitchFamily="34" charset="0"/>
                          <a:ea typeface="&amp;#39"/>
                          <a:cs typeface="Arial" pitchFamily="34" charset="0"/>
                        </a:rPr>
                        <a:t>online exam in class</a:t>
                      </a:r>
                      <a:endParaRPr lang="en-US" sz="1600" b="1" dirty="0">
                        <a:latin typeface="Arial" pitchFamily="34" charset="0"/>
                        <a:ea typeface="Times New Roman"/>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r h="314020">
                <a:tc vMerge="1">
                  <a:txBody>
                    <a:bodyPr/>
                    <a:lstStyle/>
                    <a:p>
                      <a:endParaRPr lang="en-US"/>
                    </a:p>
                  </a:txBody>
                  <a:tcPr/>
                </a:tc>
                <a:tc>
                  <a:txBody>
                    <a:bodyPr/>
                    <a:lstStyle/>
                    <a:p>
                      <a:pPr marL="22860" algn="ctr">
                        <a:lnSpc>
                          <a:spcPct val="150000"/>
                        </a:lnSpc>
                        <a:spcAft>
                          <a:spcPts val="0"/>
                        </a:spcAft>
                      </a:pPr>
                      <a:r>
                        <a:rPr lang="en-US" sz="1600" b="1" dirty="0">
                          <a:latin typeface="Arial" pitchFamily="34" charset="0"/>
                          <a:ea typeface="&amp;#39"/>
                          <a:cs typeface="Arial" pitchFamily="34" charset="0"/>
                        </a:rPr>
                        <a:t>r</a:t>
                      </a:r>
                      <a:endParaRPr lang="en-US" sz="1600" b="1" dirty="0">
                        <a:latin typeface="Arial" pitchFamily="34" charset="0"/>
                        <a:ea typeface="Times New Roman"/>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860" algn="ctr">
                        <a:lnSpc>
                          <a:spcPct val="150000"/>
                        </a:lnSpc>
                        <a:spcAft>
                          <a:spcPts val="0"/>
                        </a:spcAft>
                      </a:pPr>
                      <a:r>
                        <a:rPr lang="en-US" sz="1600" b="1" dirty="0">
                          <a:latin typeface="Arial" pitchFamily="34" charset="0"/>
                          <a:ea typeface="Times New Roman"/>
                          <a:cs typeface="Arial" pitchFamily="34" charset="0"/>
                        </a:rPr>
                        <a:t>p</a:t>
                      </a:r>
                      <a:r>
                        <a:rPr lang="en-US" sz="1600" b="1" dirty="0">
                          <a:latin typeface="Arial" pitchFamily="34" charset="0"/>
                          <a:ea typeface="Symbol"/>
                          <a:cs typeface="Arial" pitchFamily="34" charset="0"/>
                        </a:rPr>
                        <a:t>&gt;</a:t>
                      </a:r>
                      <a:r>
                        <a:rPr lang="en-US" sz="1600" b="1" dirty="0">
                          <a:latin typeface="Arial" pitchFamily="34" charset="0"/>
                          <a:ea typeface="&amp;#39"/>
                          <a:cs typeface="Arial" pitchFamily="34" charset="0"/>
                        </a:rPr>
                        <a:t> 0.05</a:t>
                      </a:r>
                      <a:endParaRPr lang="en-US" sz="1600" b="1" dirty="0">
                        <a:latin typeface="Arial" pitchFamily="34" charset="0"/>
                        <a:ea typeface="Times New Roman"/>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4020">
                <a:tc>
                  <a:txBody>
                    <a:bodyPr/>
                    <a:lstStyle/>
                    <a:p>
                      <a:pPr marL="22860" algn="just">
                        <a:lnSpc>
                          <a:spcPct val="150000"/>
                        </a:lnSpc>
                        <a:spcAft>
                          <a:spcPts val="0"/>
                        </a:spcAft>
                      </a:pPr>
                      <a:r>
                        <a:rPr lang="en-US" sz="1600" b="1" dirty="0">
                          <a:latin typeface="Arial" pitchFamily="34" charset="0"/>
                          <a:ea typeface="&amp;#39"/>
                          <a:cs typeface="Arial" pitchFamily="34" charset="0"/>
                        </a:rPr>
                        <a:t>Using the software for browsing the web</a:t>
                      </a:r>
                      <a:endParaRPr lang="en-US" sz="1600" b="1" dirty="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2860" algn="ctr">
                        <a:lnSpc>
                          <a:spcPct val="150000"/>
                        </a:lnSpc>
                        <a:spcAft>
                          <a:spcPts val="0"/>
                        </a:spcAft>
                      </a:pPr>
                      <a:r>
                        <a:rPr lang="ru-RU" sz="1600" b="1">
                          <a:latin typeface="Arial" pitchFamily="34" charset="0"/>
                          <a:ea typeface="Times New Roman"/>
                          <a:cs typeface="Arial" pitchFamily="34" charset="0"/>
                        </a:rPr>
                        <a:t>-0.025</a:t>
                      </a:r>
                      <a:endParaRPr lang="en-US" sz="1600" b="1" dirty="0">
                        <a:latin typeface="Arial" pitchFamily="34" charset="0"/>
                        <a:ea typeface="Times New Roman"/>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2860" algn="ctr">
                        <a:lnSpc>
                          <a:spcPct val="150000"/>
                        </a:lnSpc>
                        <a:spcAft>
                          <a:spcPts val="0"/>
                        </a:spcAft>
                      </a:pPr>
                      <a:r>
                        <a:rPr lang="ru-RU" sz="1600" b="1">
                          <a:latin typeface="Arial" pitchFamily="34" charset="0"/>
                          <a:ea typeface="Times New Roman"/>
                          <a:cs typeface="Arial" pitchFamily="34" charset="0"/>
                        </a:rPr>
                        <a:t>0.764</a:t>
                      </a:r>
                      <a:endParaRPr lang="en-US" sz="1600" b="1" dirty="0">
                        <a:latin typeface="Arial" pitchFamily="34" charset="0"/>
                        <a:ea typeface="Times New Roman"/>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4020">
                <a:tc>
                  <a:txBody>
                    <a:bodyPr/>
                    <a:lstStyle/>
                    <a:p>
                      <a:pPr marL="22860" algn="just">
                        <a:lnSpc>
                          <a:spcPct val="150000"/>
                        </a:lnSpc>
                        <a:spcAft>
                          <a:spcPts val="0"/>
                        </a:spcAft>
                      </a:pPr>
                      <a:r>
                        <a:rPr lang="en-US" sz="1600" b="1" dirty="0">
                          <a:latin typeface="Arial" pitchFamily="34" charset="0"/>
                          <a:ea typeface="&amp;#39"/>
                          <a:cs typeface="Arial" pitchFamily="34" charset="0"/>
                        </a:rPr>
                        <a:t>Communication on the Web</a:t>
                      </a:r>
                      <a:endParaRPr lang="en-US" sz="1600" b="1" dirty="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2860" algn="ctr">
                        <a:lnSpc>
                          <a:spcPct val="150000"/>
                        </a:lnSpc>
                        <a:spcAft>
                          <a:spcPts val="0"/>
                        </a:spcAft>
                      </a:pPr>
                      <a:r>
                        <a:rPr lang="ru-RU" sz="1600" b="1">
                          <a:latin typeface="Arial" pitchFamily="34" charset="0"/>
                          <a:ea typeface="Times New Roman"/>
                          <a:cs typeface="Arial" pitchFamily="34" charset="0"/>
                        </a:rPr>
                        <a:t>0.156</a:t>
                      </a:r>
                      <a:endParaRPr lang="en-US" sz="1600" b="1" dirty="0">
                        <a:latin typeface="Arial" pitchFamily="34" charset="0"/>
                        <a:ea typeface="Times New Roman"/>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2860" algn="ctr">
                        <a:lnSpc>
                          <a:spcPct val="150000"/>
                        </a:lnSpc>
                        <a:spcAft>
                          <a:spcPts val="0"/>
                        </a:spcAft>
                      </a:pPr>
                      <a:r>
                        <a:rPr lang="ru-RU" sz="1600" b="1">
                          <a:latin typeface="Arial" pitchFamily="34" charset="0"/>
                          <a:ea typeface="Times New Roman"/>
                          <a:cs typeface="Arial" pitchFamily="34" charset="0"/>
                        </a:rPr>
                        <a:t>0.06</a:t>
                      </a:r>
                      <a:endParaRPr lang="en-US" sz="1600" b="1" dirty="0">
                        <a:latin typeface="Arial" pitchFamily="34" charset="0"/>
                        <a:ea typeface="Times New Roman"/>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4020">
                <a:tc>
                  <a:txBody>
                    <a:bodyPr/>
                    <a:lstStyle/>
                    <a:p>
                      <a:pPr marL="22860" algn="just">
                        <a:lnSpc>
                          <a:spcPct val="150000"/>
                        </a:lnSpc>
                        <a:spcAft>
                          <a:spcPts val="0"/>
                        </a:spcAft>
                      </a:pPr>
                      <a:r>
                        <a:rPr lang="en-US" sz="1600" b="1" dirty="0">
                          <a:latin typeface="Arial" pitchFamily="34" charset="0"/>
                          <a:ea typeface="&amp;#39"/>
                          <a:cs typeface="Arial" pitchFamily="34" charset="0"/>
                        </a:rPr>
                        <a:t>Using e-mail</a:t>
                      </a:r>
                      <a:endParaRPr lang="en-US" sz="1600" b="1" dirty="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2860" algn="ctr">
                        <a:lnSpc>
                          <a:spcPct val="150000"/>
                        </a:lnSpc>
                        <a:spcAft>
                          <a:spcPts val="0"/>
                        </a:spcAft>
                      </a:pPr>
                      <a:r>
                        <a:rPr lang="ru-RU" sz="1600" b="1">
                          <a:latin typeface="Arial" pitchFamily="34" charset="0"/>
                          <a:ea typeface="Times New Roman"/>
                          <a:cs typeface="Arial" pitchFamily="34" charset="0"/>
                        </a:rPr>
                        <a:t>0.124</a:t>
                      </a:r>
                      <a:endParaRPr lang="en-US" sz="1600" b="1" dirty="0">
                        <a:latin typeface="Arial" pitchFamily="34" charset="0"/>
                        <a:ea typeface="Times New Roman"/>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2860" algn="ctr">
                        <a:lnSpc>
                          <a:spcPct val="150000"/>
                        </a:lnSpc>
                        <a:spcAft>
                          <a:spcPts val="0"/>
                        </a:spcAft>
                      </a:pPr>
                      <a:r>
                        <a:rPr lang="ru-RU" sz="1600" b="1">
                          <a:latin typeface="Arial" pitchFamily="34" charset="0"/>
                          <a:ea typeface="Times New Roman"/>
                          <a:cs typeface="Arial" pitchFamily="34" charset="0"/>
                        </a:rPr>
                        <a:t>0.128</a:t>
                      </a:r>
                      <a:endParaRPr lang="en-US" sz="1600" b="1" dirty="0">
                        <a:latin typeface="Arial" pitchFamily="34" charset="0"/>
                        <a:ea typeface="Times New Roman"/>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1745" name="Rectangle 1"/>
          <p:cNvSpPr>
            <a:spLocks noChangeArrowheads="1"/>
          </p:cNvSpPr>
          <p:nvPr/>
        </p:nvSpPr>
        <p:spPr bwMode="auto">
          <a:xfrm>
            <a:off x="609600" y="1219200"/>
            <a:ext cx="80010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1" u="none" strike="noStrike" cap="none" normalizeH="0" baseline="0" dirty="0" smtClean="0">
                <a:ln>
                  <a:noFill/>
                </a:ln>
                <a:solidFill>
                  <a:schemeClr val="tx1"/>
                </a:solidFill>
                <a:effectLst/>
                <a:latin typeface="Arial" pitchFamily="34" charset="0"/>
                <a:ea typeface="&amp;#39"/>
                <a:cs typeface="Arial" pitchFamily="34" charset="0"/>
              </a:rPr>
              <a:t>Table 5: Results of correlation between the use of online exams in classes </a:t>
            </a:r>
            <a:endParaRPr kumimoji="0" lang="en-US" sz="16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1" i="1" u="none" strike="noStrike" cap="none" normalizeH="0" baseline="0" dirty="0" smtClean="0">
                <a:ln>
                  <a:noFill/>
                </a:ln>
                <a:solidFill>
                  <a:schemeClr val="tx1"/>
                </a:solidFill>
                <a:effectLst/>
                <a:latin typeface="Arial" pitchFamily="34" charset="0"/>
                <a:ea typeface="&amp;#39"/>
                <a:cs typeface="Arial" pitchFamily="34" charset="0"/>
              </a:rPr>
              <a:t>and lower level ICT skill</a:t>
            </a:r>
            <a:endParaRPr kumimoji="0" lang="en-US" sz="1600" b="1"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4"/>
          <p:cNvSpPr/>
          <p:nvPr/>
        </p:nvSpPr>
        <p:spPr>
          <a:xfrm>
            <a:off x="228600" y="4275068"/>
            <a:ext cx="8610600" cy="1287532"/>
          </a:xfrm>
          <a:prstGeom prst="rect">
            <a:avLst/>
          </a:prstGeom>
        </p:spPr>
        <p:txBody>
          <a:bodyPr wrap="square">
            <a:spAutoFit/>
          </a:bodyPr>
          <a:lstStyle/>
          <a:p>
            <a:pPr marL="342900" indent="-342900" algn="just">
              <a:lnSpc>
                <a:spcPct val="150000"/>
              </a:lnSpc>
              <a:buFont typeface="Wingdings" pitchFamily="2" charset="2"/>
              <a:buChar char="v"/>
            </a:pPr>
            <a:r>
              <a:rPr lang="en-US" dirty="0" smtClean="0"/>
              <a:t>Based on the results, we conclude that there is no correlation between the successful use of online examinations in teaching and knowledge and use of software have to see the Internet, communication on the web and use e-mail.</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0" y="76200"/>
            <a:ext cx="7239000" cy="1066800"/>
          </a:xfrm>
        </p:spPr>
        <p:txBody>
          <a:bodyPr/>
          <a:lstStyle/>
          <a:p>
            <a:r>
              <a:rPr lang="en-US" sz="2400" b="1" dirty="0" smtClean="0"/>
              <a:t>RESULTS</a:t>
            </a:r>
            <a:endParaRPr lang="en-US" sz="2400" b="1" dirty="0"/>
          </a:p>
        </p:txBody>
      </p:sp>
      <p:graphicFrame>
        <p:nvGraphicFramePr>
          <p:cNvPr id="3" name="Table 2"/>
          <p:cNvGraphicFramePr>
            <a:graphicFrameLocks noGrp="1"/>
          </p:cNvGraphicFramePr>
          <p:nvPr/>
        </p:nvGraphicFramePr>
        <p:xfrm>
          <a:off x="609600" y="1905000"/>
          <a:ext cx="8000999" cy="1962912"/>
        </p:xfrm>
        <a:graphic>
          <a:graphicData uri="http://schemas.openxmlformats.org/drawingml/2006/table">
            <a:tbl>
              <a:tblPr/>
              <a:tblGrid>
                <a:gridCol w="3367407"/>
                <a:gridCol w="2316796"/>
                <a:gridCol w="2316796"/>
              </a:tblGrid>
              <a:tr h="533400">
                <a:tc rowSpan="2">
                  <a:txBody>
                    <a:bodyPr/>
                    <a:lstStyle/>
                    <a:p>
                      <a:pPr algn="ctr">
                        <a:lnSpc>
                          <a:spcPct val="115000"/>
                        </a:lnSpc>
                        <a:spcAft>
                          <a:spcPts val="0"/>
                        </a:spcAft>
                      </a:pPr>
                      <a:r>
                        <a:rPr lang="en-US" sz="1600" b="1" dirty="0">
                          <a:latin typeface="Arial" pitchFamily="34" charset="0"/>
                          <a:ea typeface="&amp;#39"/>
                          <a:cs typeface="Arial" pitchFamily="34" charset="0"/>
                        </a:rPr>
                        <a:t> </a:t>
                      </a:r>
                      <a:endParaRPr lang="en-US" sz="1600" b="1" dirty="0">
                        <a:latin typeface="Arial" pitchFamily="34" charset="0"/>
                        <a:ea typeface="Times New Roman"/>
                        <a:cs typeface="Arial" pitchFamily="34" charset="0"/>
                      </a:endParaRPr>
                    </a:p>
                    <a:p>
                      <a:pPr algn="ctr">
                        <a:lnSpc>
                          <a:spcPct val="115000"/>
                        </a:lnSpc>
                        <a:spcAft>
                          <a:spcPts val="0"/>
                        </a:spcAft>
                      </a:pPr>
                      <a:r>
                        <a:rPr lang="en-US" sz="1600" b="1" dirty="0">
                          <a:latin typeface="Arial" pitchFamily="34" charset="0"/>
                          <a:ea typeface="&amp;#39"/>
                          <a:cs typeface="Arial" pitchFamily="34" charset="0"/>
                        </a:rPr>
                        <a:t>Indicators</a:t>
                      </a:r>
                      <a:endParaRPr lang="en-US" sz="1600" b="1" dirty="0">
                        <a:latin typeface="Arial" pitchFamily="34" charset="0"/>
                        <a:ea typeface="Times New Roman"/>
                        <a:cs typeface="Arial" pitchFamily="34" charset="0"/>
                      </a:endParaRPr>
                    </a:p>
                  </a:txBody>
                  <a:tcPr marL="67964" marR="679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15000"/>
                        </a:lnSpc>
                        <a:spcAft>
                          <a:spcPts val="0"/>
                        </a:spcAft>
                      </a:pPr>
                      <a:r>
                        <a:rPr lang="en-US" sz="1600" b="1" dirty="0">
                          <a:latin typeface="Arial" pitchFamily="34" charset="0"/>
                          <a:ea typeface="&amp;#39"/>
                          <a:cs typeface="Arial" pitchFamily="34" charset="0"/>
                        </a:rPr>
                        <a:t>Use of digital interactive table for joint work in the use of educational software</a:t>
                      </a:r>
                      <a:endParaRPr lang="en-US" sz="1600" b="1" dirty="0">
                        <a:latin typeface="Arial" pitchFamily="34" charset="0"/>
                        <a:ea typeface="Times New Roman"/>
                        <a:cs typeface="Arial" pitchFamily="34" charset="0"/>
                      </a:endParaRPr>
                    </a:p>
                  </a:txBody>
                  <a:tcPr marL="67964" marR="6796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r h="266700">
                <a:tc vMerge="1">
                  <a:txBody>
                    <a:bodyPr/>
                    <a:lstStyle/>
                    <a:p>
                      <a:endParaRPr lang="en-US"/>
                    </a:p>
                  </a:txBody>
                  <a:tcPr/>
                </a:tc>
                <a:tc>
                  <a:txBody>
                    <a:bodyPr/>
                    <a:lstStyle/>
                    <a:p>
                      <a:pPr algn="ctr">
                        <a:lnSpc>
                          <a:spcPct val="115000"/>
                        </a:lnSpc>
                        <a:spcAft>
                          <a:spcPts val="0"/>
                        </a:spcAft>
                      </a:pPr>
                      <a:r>
                        <a:rPr lang="en-US" sz="1600" b="1" dirty="0">
                          <a:latin typeface="Arial" pitchFamily="34" charset="0"/>
                          <a:ea typeface="Times New Roman"/>
                          <a:cs typeface="Arial" pitchFamily="34" charset="0"/>
                        </a:rPr>
                        <a:t>r</a:t>
                      </a:r>
                    </a:p>
                  </a:txBody>
                  <a:tcPr marL="67964" marR="6796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b="1" dirty="0">
                          <a:latin typeface="Arial" pitchFamily="34" charset="0"/>
                          <a:ea typeface="Times New Roman"/>
                          <a:cs typeface="Arial" pitchFamily="34" charset="0"/>
                        </a:rPr>
                        <a:t>p </a:t>
                      </a:r>
                      <a:r>
                        <a:rPr lang="en-US" sz="1600" b="1" dirty="0">
                          <a:latin typeface="Arial" pitchFamily="34" charset="0"/>
                          <a:ea typeface="Symbol"/>
                          <a:cs typeface="Arial" pitchFamily="34" charset="0"/>
                        </a:rPr>
                        <a:t>&gt;</a:t>
                      </a:r>
                      <a:r>
                        <a:rPr lang="en-US" sz="1600" b="1" dirty="0">
                          <a:latin typeface="Arial" pitchFamily="34" charset="0"/>
                          <a:ea typeface="&amp;#39"/>
                          <a:cs typeface="Arial" pitchFamily="34" charset="0"/>
                        </a:rPr>
                        <a:t> 0.05</a:t>
                      </a:r>
                      <a:endParaRPr lang="en-US" sz="1600" b="1" dirty="0">
                        <a:latin typeface="Arial" pitchFamily="34" charset="0"/>
                        <a:ea typeface="Times New Roman"/>
                        <a:cs typeface="Arial" pitchFamily="34" charset="0"/>
                      </a:endParaRPr>
                    </a:p>
                  </a:txBody>
                  <a:tcPr marL="67964" marR="6796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6700">
                <a:tc>
                  <a:txBody>
                    <a:bodyPr/>
                    <a:lstStyle/>
                    <a:p>
                      <a:pPr algn="just">
                        <a:lnSpc>
                          <a:spcPct val="115000"/>
                        </a:lnSpc>
                        <a:spcAft>
                          <a:spcPts val="0"/>
                        </a:spcAft>
                      </a:pPr>
                      <a:r>
                        <a:rPr lang="en-US" sz="1600" b="1" dirty="0">
                          <a:latin typeface="Arial" pitchFamily="34" charset="0"/>
                          <a:ea typeface="&amp;#39"/>
                          <a:cs typeface="Arial" pitchFamily="34" charset="0"/>
                        </a:rPr>
                        <a:t>Use of software for browsing the web</a:t>
                      </a:r>
                      <a:endParaRPr lang="en-US" sz="1600" b="1" dirty="0">
                        <a:latin typeface="Arial" pitchFamily="34" charset="0"/>
                        <a:ea typeface="Times New Roman"/>
                        <a:cs typeface="Arial" pitchFamily="34" charset="0"/>
                      </a:endParaRPr>
                    </a:p>
                  </a:txBody>
                  <a:tcPr marL="67964" marR="679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600" b="1">
                          <a:latin typeface="Arial" pitchFamily="34" charset="0"/>
                          <a:ea typeface="Times New Roman"/>
                          <a:cs typeface="Arial" pitchFamily="34" charset="0"/>
                        </a:rPr>
                        <a:t>0.021</a:t>
                      </a:r>
                      <a:endParaRPr lang="en-US" sz="1600" b="1" dirty="0">
                        <a:latin typeface="Arial" pitchFamily="34" charset="0"/>
                        <a:ea typeface="Times New Roman"/>
                        <a:cs typeface="Arial" pitchFamily="34" charset="0"/>
                      </a:endParaRPr>
                    </a:p>
                  </a:txBody>
                  <a:tcPr marL="67964" marR="6796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600" b="1">
                          <a:latin typeface="Arial" pitchFamily="34" charset="0"/>
                          <a:ea typeface="Times New Roman"/>
                          <a:cs typeface="Arial" pitchFamily="34" charset="0"/>
                        </a:rPr>
                        <a:t>0.795</a:t>
                      </a:r>
                      <a:endParaRPr lang="en-US" sz="1600" b="1" dirty="0">
                        <a:latin typeface="Arial" pitchFamily="34" charset="0"/>
                        <a:ea typeface="Times New Roman"/>
                        <a:cs typeface="Arial" pitchFamily="34" charset="0"/>
                      </a:endParaRPr>
                    </a:p>
                  </a:txBody>
                  <a:tcPr marL="67964" marR="6796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6700">
                <a:tc>
                  <a:txBody>
                    <a:bodyPr/>
                    <a:lstStyle/>
                    <a:p>
                      <a:pPr algn="just">
                        <a:lnSpc>
                          <a:spcPct val="115000"/>
                        </a:lnSpc>
                        <a:spcAft>
                          <a:spcPts val="0"/>
                        </a:spcAft>
                      </a:pPr>
                      <a:r>
                        <a:rPr lang="en-US" sz="1600" b="1" dirty="0">
                          <a:latin typeface="Arial" pitchFamily="34" charset="0"/>
                          <a:ea typeface="&amp;#39"/>
                          <a:cs typeface="Arial" pitchFamily="34" charset="0"/>
                        </a:rPr>
                        <a:t>Communication on the Web</a:t>
                      </a:r>
                      <a:endParaRPr lang="en-US" sz="1600" b="1" dirty="0">
                        <a:latin typeface="Arial" pitchFamily="34" charset="0"/>
                        <a:ea typeface="Times New Roman"/>
                        <a:cs typeface="Arial" pitchFamily="34" charset="0"/>
                      </a:endParaRPr>
                    </a:p>
                  </a:txBody>
                  <a:tcPr marL="67964" marR="679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600" b="1">
                          <a:latin typeface="Arial" pitchFamily="34" charset="0"/>
                          <a:ea typeface="Times New Roman"/>
                          <a:cs typeface="Arial" pitchFamily="34" charset="0"/>
                        </a:rPr>
                        <a:t>0.157</a:t>
                      </a:r>
                      <a:endParaRPr lang="en-US" sz="1600" b="1" dirty="0">
                        <a:latin typeface="Arial" pitchFamily="34" charset="0"/>
                        <a:ea typeface="Times New Roman"/>
                        <a:cs typeface="Arial" pitchFamily="34" charset="0"/>
                      </a:endParaRPr>
                    </a:p>
                  </a:txBody>
                  <a:tcPr marL="67964" marR="6796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600" b="1">
                          <a:latin typeface="Arial" pitchFamily="34" charset="0"/>
                          <a:ea typeface="Times New Roman"/>
                          <a:cs typeface="Arial" pitchFamily="34" charset="0"/>
                        </a:rPr>
                        <a:t>0.054</a:t>
                      </a:r>
                      <a:endParaRPr lang="en-US" sz="1600" b="1" dirty="0">
                        <a:latin typeface="Arial" pitchFamily="34" charset="0"/>
                        <a:ea typeface="Times New Roman"/>
                        <a:cs typeface="Arial" pitchFamily="34" charset="0"/>
                      </a:endParaRPr>
                    </a:p>
                  </a:txBody>
                  <a:tcPr marL="67964" marR="6796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6700">
                <a:tc>
                  <a:txBody>
                    <a:bodyPr/>
                    <a:lstStyle/>
                    <a:p>
                      <a:pPr algn="just">
                        <a:lnSpc>
                          <a:spcPct val="115000"/>
                        </a:lnSpc>
                        <a:spcAft>
                          <a:spcPts val="0"/>
                        </a:spcAft>
                      </a:pPr>
                      <a:r>
                        <a:rPr lang="en-US" sz="1600" b="1" dirty="0">
                          <a:latin typeface="Arial" pitchFamily="34" charset="0"/>
                          <a:ea typeface="&amp;#39"/>
                          <a:cs typeface="Arial" pitchFamily="34" charset="0"/>
                        </a:rPr>
                        <a:t>Use e-mail</a:t>
                      </a:r>
                      <a:endParaRPr lang="en-US" sz="1600" b="1" dirty="0">
                        <a:latin typeface="Arial" pitchFamily="34" charset="0"/>
                        <a:ea typeface="Times New Roman"/>
                        <a:cs typeface="Arial" pitchFamily="34" charset="0"/>
                      </a:endParaRPr>
                    </a:p>
                  </a:txBody>
                  <a:tcPr marL="67964" marR="679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600" b="1">
                          <a:latin typeface="Arial" pitchFamily="34" charset="0"/>
                          <a:ea typeface="Times New Roman"/>
                          <a:cs typeface="Arial" pitchFamily="34" charset="0"/>
                        </a:rPr>
                        <a:t>0.149</a:t>
                      </a:r>
                      <a:endParaRPr lang="en-US" sz="1600" b="1" dirty="0">
                        <a:latin typeface="Arial" pitchFamily="34" charset="0"/>
                        <a:ea typeface="Times New Roman"/>
                        <a:cs typeface="Arial" pitchFamily="34" charset="0"/>
                      </a:endParaRPr>
                    </a:p>
                  </a:txBody>
                  <a:tcPr marL="67964" marR="6796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600" b="1">
                          <a:latin typeface="Arial" pitchFamily="34" charset="0"/>
                          <a:ea typeface="Times New Roman"/>
                          <a:cs typeface="Arial" pitchFamily="34" charset="0"/>
                        </a:rPr>
                        <a:t>0.067</a:t>
                      </a:r>
                      <a:endParaRPr lang="en-US" sz="1600" b="1" dirty="0">
                        <a:latin typeface="Arial" pitchFamily="34" charset="0"/>
                        <a:ea typeface="Times New Roman"/>
                        <a:cs typeface="Arial" pitchFamily="34" charset="0"/>
                      </a:endParaRPr>
                    </a:p>
                  </a:txBody>
                  <a:tcPr marL="67964" marR="6796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0721" name="Rectangle 1"/>
          <p:cNvSpPr>
            <a:spLocks noChangeArrowheads="1"/>
          </p:cNvSpPr>
          <p:nvPr/>
        </p:nvSpPr>
        <p:spPr bwMode="auto">
          <a:xfrm>
            <a:off x="381000" y="1211759"/>
            <a:ext cx="8229600" cy="7694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00000"/>
              </a:lnSpc>
              <a:spcBef>
                <a:spcPct val="0"/>
              </a:spcBef>
              <a:spcAft>
                <a:spcPct val="0"/>
              </a:spcAft>
              <a:buClrTx/>
              <a:buSzTx/>
              <a:buFontTx/>
              <a:buNone/>
              <a:tabLst/>
            </a:pPr>
            <a:r>
              <a:rPr kumimoji="0" lang="en-US" sz="1600" b="1" i="1" u="none" strike="noStrike" cap="none" normalizeH="0" baseline="0" dirty="0" smtClean="0">
                <a:ln>
                  <a:noFill/>
                </a:ln>
                <a:solidFill>
                  <a:schemeClr val="tx1"/>
                </a:solidFill>
                <a:effectLst/>
                <a:latin typeface="Arial" pitchFamily="34" charset="0"/>
                <a:ea typeface="&amp;#39"/>
                <a:cs typeface="Arial" pitchFamily="34" charset="0"/>
              </a:rPr>
              <a:t>Table 6:</a:t>
            </a:r>
            <a:r>
              <a:rPr kumimoji="0" lang="en-US"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600" b="1" i="1" u="none" strike="noStrike" cap="none" normalizeH="0" baseline="0" dirty="0" smtClean="0">
                <a:ln>
                  <a:noFill/>
                </a:ln>
                <a:solidFill>
                  <a:schemeClr val="tx1"/>
                </a:solidFill>
                <a:effectLst/>
                <a:latin typeface="Arial" pitchFamily="34" charset="0"/>
                <a:ea typeface="&amp;#39"/>
                <a:cs typeface="Arial" pitchFamily="34" charset="0"/>
              </a:rPr>
              <a:t>Results of correlation between the use of digital interactive table for joint work in the use of educational software and low level of ICT skills</a:t>
            </a:r>
            <a:endParaRPr kumimoji="0" lang="en-US" sz="1600" b="1"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pitchFamily="34" charset="0"/>
                <a:ea typeface="&amp;#39"/>
                <a:cs typeface="Arial"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4"/>
          <p:cNvSpPr/>
          <p:nvPr/>
        </p:nvSpPr>
        <p:spPr>
          <a:xfrm>
            <a:off x="152400" y="4019173"/>
            <a:ext cx="8610600" cy="2585323"/>
          </a:xfrm>
          <a:prstGeom prst="rect">
            <a:avLst/>
          </a:prstGeom>
        </p:spPr>
        <p:txBody>
          <a:bodyPr wrap="square">
            <a:spAutoFit/>
          </a:bodyPr>
          <a:lstStyle/>
          <a:p>
            <a:pPr marL="342900" indent="-342900" algn="just">
              <a:lnSpc>
                <a:spcPct val="150000"/>
              </a:lnSpc>
              <a:buFont typeface="Wingdings" pitchFamily="2" charset="2"/>
              <a:buChar char="v"/>
            </a:pPr>
            <a:r>
              <a:rPr lang="en-US" dirty="0" smtClean="0"/>
              <a:t>Taking advantage of the interactive work of teaching involves the use of digital boards in the use of educational software.</a:t>
            </a:r>
          </a:p>
          <a:p>
            <a:pPr marL="342900" indent="-342900" algn="just">
              <a:lnSpc>
                <a:spcPct val="150000"/>
              </a:lnSpc>
              <a:buFont typeface="Wingdings" pitchFamily="2" charset="2"/>
              <a:buChar char="v"/>
            </a:pPr>
            <a:endParaRPr lang="en-US" dirty="0" smtClean="0">
              <a:latin typeface="Times New Roman" pitchFamily="18" charset="0"/>
              <a:cs typeface="Times New Roman" pitchFamily="18" charset="0"/>
            </a:endParaRPr>
          </a:p>
          <a:p>
            <a:pPr marL="342900" indent="-342900" algn="just">
              <a:lnSpc>
                <a:spcPct val="150000"/>
              </a:lnSpc>
              <a:buFont typeface="Wingdings" pitchFamily="2" charset="2"/>
              <a:buChar char="v"/>
            </a:pPr>
            <a:r>
              <a:rPr lang="en-US" dirty="0" smtClean="0"/>
              <a:t>As seen in Table 6, this competence is not associated with any successful use of the Internet, or from taking possession of communication skills on the Web or sending e-mail.</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0" y="76200"/>
            <a:ext cx="7239000" cy="1066800"/>
          </a:xfrm>
        </p:spPr>
        <p:txBody>
          <a:bodyPr/>
          <a:lstStyle/>
          <a:p>
            <a:r>
              <a:rPr lang="en-US" sz="2400" b="1" dirty="0" smtClean="0"/>
              <a:t>RESULTS</a:t>
            </a:r>
            <a:endParaRPr lang="en-US" sz="2400" b="1" dirty="0"/>
          </a:p>
        </p:txBody>
      </p:sp>
      <p:graphicFrame>
        <p:nvGraphicFramePr>
          <p:cNvPr id="3" name="Table 2"/>
          <p:cNvGraphicFramePr>
            <a:graphicFrameLocks noGrp="1"/>
          </p:cNvGraphicFramePr>
          <p:nvPr/>
        </p:nvGraphicFramePr>
        <p:xfrm>
          <a:off x="762000" y="1981201"/>
          <a:ext cx="7696199" cy="1682496"/>
        </p:xfrm>
        <a:graphic>
          <a:graphicData uri="http://schemas.openxmlformats.org/drawingml/2006/table">
            <a:tbl>
              <a:tblPr/>
              <a:tblGrid>
                <a:gridCol w="4792507"/>
                <a:gridCol w="1451846"/>
                <a:gridCol w="1451846"/>
              </a:tblGrid>
              <a:tr h="243840">
                <a:tc rowSpan="2">
                  <a:txBody>
                    <a:bodyPr/>
                    <a:lstStyle/>
                    <a:p>
                      <a:pPr>
                        <a:lnSpc>
                          <a:spcPct val="115000"/>
                        </a:lnSpc>
                        <a:spcAft>
                          <a:spcPts val="0"/>
                        </a:spcAft>
                      </a:pPr>
                      <a:r>
                        <a:rPr lang="en-US" sz="1600" b="1" dirty="0">
                          <a:latin typeface="Arial" pitchFamily="34" charset="0"/>
                          <a:ea typeface="&amp;#39"/>
                          <a:cs typeface="Arial" pitchFamily="34" charset="0"/>
                        </a:rPr>
                        <a:t>              </a:t>
                      </a:r>
                      <a:endParaRPr lang="en-US" sz="1600" b="1" dirty="0">
                        <a:latin typeface="Arial" pitchFamily="34" charset="0"/>
                        <a:ea typeface="Times New Roman"/>
                        <a:cs typeface="Arial" pitchFamily="34" charset="0"/>
                      </a:endParaRPr>
                    </a:p>
                    <a:p>
                      <a:pPr algn="ctr">
                        <a:lnSpc>
                          <a:spcPct val="115000"/>
                        </a:lnSpc>
                        <a:spcAft>
                          <a:spcPts val="0"/>
                        </a:spcAft>
                      </a:pPr>
                      <a:r>
                        <a:rPr lang="en-US" sz="1600" b="1" dirty="0">
                          <a:latin typeface="Arial" pitchFamily="34" charset="0"/>
                          <a:ea typeface="&amp;#39"/>
                          <a:cs typeface="Arial" pitchFamily="34" charset="0"/>
                        </a:rPr>
                        <a:t>Indicators</a:t>
                      </a:r>
                      <a:endParaRPr lang="en-US" sz="1600" b="1" dirty="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lnSpc>
                          <a:spcPct val="115000"/>
                        </a:lnSpc>
                        <a:spcAft>
                          <a:spcPts val="0"/>
                        </a:spcAft>
                      </a:pPr>
                      <a:r>
                        <a:rPr lang="en-US" sz="1600" b="1" dirty="0">
                          <a:latin typeface="Arial" pitchFamily="34" charset="0"/>
                          <a:ea typeface="&amp;#39"/>
                          <a:cs typeface="Arial" pitchFamily="34" charset="0"/>
                        </a:rPr>
                        <a:t>Use of videoconferencing</a:t>
                      </a:r>
                      <a:endParaRPr lang="en-US" sz="1600" b="1" dirty="0">
                        <a:latin typeface="Arial" pitchFamily="34" charset="0"/>
                        <a:ea typeface="Times New Roman"/>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r h="243840">
                <a:tc vMerge="1">
                  <a:txBody>
                    <a:bodyPr/>
                    <a:lstStyle/>
                    <a:p>
                      <a:endParaRPr lang="en-US"/>
                    </a:p>
                  </a:txBody>
                  <a:tcPr/>
                </a:tc>
                <a:tc>
                  <a:txBody>
                    <a:bodyPr/>
                    <a:lstStyle/>
                    <a:p>
                      <a:pPr algn="ctr">
                        <a:lnSpc>
                          <a:spcPct val="115000"/>
                        </a:lnSpc>
                        <a:spcAft>
                          <a:spcPts val="0"/>
                        </a:spcAft>
                      </a:pPr>
                      <a:r>
                        <a:rPr lang="en-US" sz="1600" b="1" dirty="0">
                          <a:latin typeface="Arial" pitchFamily="34" charset="0"/>
                          <a:ea typeface="&amp;#39"/>
                          <a:cs typeface="Arial" pitchFamily="34" charset="0"/>
                        </a:rPr>
                        <a:t>r</a:t>
                      </a:r>
                      <a:endParaRPr lang="en-US" sz="1600" b="1" dirty="0">
                        <a:latin typeface="Arial" pitchFamily="34" charset="0"/>
                        <a:ea typeface="Times New Roman"/>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b="1" dirty="0">
                          <a:latin typeface="Arial" pitchFamily="34" charset="0"/>
                          <a:ea typeface="Times New Roman"/>
                          <a:cs typeface="Arial" pitchFamily="34" charset="0"/>
                        </a:rPr>
                        <a:t>p </a:t>
                      </a:r>
                      <a:r>
                        <a:rPr lang="en-US" sz="1600" b="1" dirty="0">
                          <a:latin typeface="Arial" pitchFamily="34" charset="0"/>
                          <a:ea typeface="Symbol"/>
                          <a:cs typeface="Arial" pitchFamily="34" charset="0"/>
                        </a:rPr>
                        <a:t>&gt;</a:t>
                      </a:r>
                      <a:r>
                        <a:rPr lang="en-US" sz="1600" b="1" dirty="0">
                          <a:latin typeface="Arial" pitchFamily="34" charset="0"/>
                          <a:ea typeface="&amp;#39"/>
                          <a:cs typeface="Arial" pitchFamily="34" charset="0"/>
                        </a:rPr>
                        <a:t> 0.05</a:t>
                      </a:r>
                      <a:endParaRPr lang="en-US" sz="1600" b="1" dirty="0">
                        <a:latin typeface="Arial" pitchFamily="34" charset="0"/>
                        <a:ea typeface="Times New Roman"/>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3840">
                <a:tc>
                  <a:txBody>
                    <a:bodyPr/>
                    <a:lstStyle/>
                    <a:p>
                      <a:pPr algn="just">
                        <a:lnSpc>
                          <a:spcPct val="115000"/>
                        </a:lnSpc>
                        <a:spcAft>
                          <a:spcPts val="0"/>
                        </a:spcAft>
                      </a:pPr>
                      <a:r>
                        <a:rPr lang="en-US" sz="1600" b="1" dirty="0">
                          <a:latin typeface="Arial" pitchFamily="34" charset="0"/>
                          <a:ea typeface="&amp;#39"/>
                          <a:cs typeface="Arial" pitchFamily="34" charset="0"/>
                        </a:rPr>
                        <a:t>Use the software to view Internet</a:t>
                      </a:r>
                      <a:endParaRPr lang="en-US" sz="1600" b="1" dirty="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600" b="1">
                          <a:latin typeface="Arial" pitchFamily="34" charset="0"/>
                          <a:ea typeface="Times New Roman"/>
                          <a:cs typeface="Arial" pitchFamily="34" charset="0"/>
                        </a:rPr>
                        <a:t>0.03</a:t>
                      </a:r>
                      <a:endParaRPr lang="en-US" sz="1600" b="1" dirty="0">
                        <a:latin typeface="Arial" pitchFamily="34" charset="0"/>
                        <a:ea typeface="Times New Roman"/>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600" b="1">
                          <a:latin typeface="Arial" pitchFamily="34" charset="0"/>
                          <a:ea typeface="Times New Roman"/>
                          <a:cs typeface="Arial" pitchFamily="34" charset="0"/>
                        </a:rPr>
                        <a:t>0.63</a:t>
                      </a:r>
                      <a:endParaRPr lang="en-US" sz="1600" b="1" dirty="0">
                        <a:latin typeface="Arial" pitchFamily="34" charset="0"/>
                        <a:ea typeface="Times New Roman"/>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3840">
                <a:tc>
                  <a:txBody>
                    <a:bodyPr/>
                    <a:lstStyle/>
                    <a:p>
                      <a:pPr algn="just">
                        <a:lnSpc>
                          <a:spcPct val="115000"/>
                        </a:lnSpc>
                        <a:spcAft>
                          <a:spcPts val="0"/>
                        </a:spcAft>
                      </a:pPr>
                      <a:r>
                        <a:rPr lang="en-US" sz="1600" b="1" dirty="0">
                          <a:latin typeface="Arial" pitchFamily="34" charset="0"/>
                          <a:ea typeface="&amp;#39"/>
                          <a:cs typeface="Arial" pitchFamily="34" charset="0"/>
                        </a:rPr>
                        <a:t>Use e-mail</a:t>
                      </a:r>
                      <a:endParaRPr lang="en-US" sz="1600" b="1" dirty="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600" b="1">
                          <a:latin typeface="Arial" pitchFamily="34" charset="0"/>
                          <a:ea typeface="Times New Roman"/>
                          <a:cs typeface="Arial" pitchFamily="34" charset="0"/>
                        </a:rPr>
                        <a:t>0.142</a:t>
                      </a:r>
                      <a:endParaRPr lang="en-US" sz="1600" b="1" dirty="0">
                        <a:latin typeface="Arial" pitchFamily="34" charset="0"/>
                        <a:ea typeface="Times New Roman"/>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600" b="1">
                          <a:latin typeface="Arial" pitchFamily="34" charset="0"/>
                          <a:ea typeface="Times New Roman"/>
                          <a:cs typeface="Arial" pitchFamily="34" charset="0"/>
                        </a:rPr>
                        <a:t>0.08</a:t>
                      </a:r>
                      <a:endParaRPr lang="en-US" sz="1600" b="1" dirty="0">
                        <a:latin typeface="Arial" pitchFamily="34" charset="0"/>
                        <a:ea typeface="Times New Roman"/>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3840">
                <a:tc>
                  <a:txBody>
                    <a:bodyPr/>
                    <a:lstStyle/>
                    <a:p>
                      <a:pPr algn="just">
                        <a:lnSpc>
                          <a:spcPct val="115000"/>
                        </a:lnSpc>
                        <a:spcAft>
                          <a:spcPts val="0"/>
                        </a:spcAft>
                      </a:pPr>
                      <a:r>
                        <a:rPr lang="en-US" sz="1600" b="1" dirty="0">
                          <a:latin typeface="Arial" pitchFamily="34" charset="0"/>
                          <a:ea typeface="&amp;#39"/>
                          <a:cs typeface="Arial" pitchFamily="34" charset="0"/>
                        </a:rPr>
                        <a:t>The use of social web applications (blogs, </a:t>
                      </a:r>
                      <a:r>
                        <a:rPr lang="en-US" sz="1600" b="1" dirty="0" smtClean="0">
                          <a:latin typeface="Arial" pitchFamily="34" charset="0"/>
                          <a:ea typeface="&amp;#39"/>
                          <a:cs typeface="Arial" pitchFamily="34" charset="0"/>
                        </a:rPr>
                        <a:t>Wikipedia)</a:t>
                      </a:r>
                      <a:endParaRPr lang="en-US" sz="1600" b="1" dirty="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600" b="1">
                          <a:latin typeface="Arial" pitchFamily="34" charset="0"/>
                          <a:ea typeface="Times New Roman"/>
                          <a:cs typeface="Arial" pitchFamily="34" charset="0"/>
                        </a:rPr>
                        <a:t>0.153</a:t>
                      </a:r>
                      <a:endParaRPr lang="en-US" sz="1600" b="1" dirty="0">
                        <a:latin typeface="Arial" pitchFamily="34" charset="0"/>
                        <a:ea typeface="Times New Roman"/>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600" b="1">
                          <a:latin typeface="Arial" pitchFamily="34" charset="0"/>
                          <a:ea typeface="Times New Roman"/>
                          <a:cs typeface="Arial" pitchFamily="34" charset="0"/>
                        </a:rPr>
                        <a:t>0.06</a:t>
                      </a:r>
                      <a:endParaRPr lang="en-US" sz="1600" b="1" dirty="0">
                        <a:latin typeface="Arial" pitchFamily="34" charset="0"/>
                        <a:ea typeface="Times New Roman"/>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9697" name="Rectangle 1"/>
          <p:cNvSpPr>
            <a:spLocks noChangeArrowheads="1"/>
          </p:cNvSpPr>
          <p:nvPr/>
        </p:nvSpPr>
        <p:spPr bwMode="auto">
          <a:xfrm>
            <a:off x="838200" y="1295400"/>
            <a:ext cx="73914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00000"/>
              </a:lnSpc>
              <a:spcBef>
                <a:spcPct val="0"/>
              </a:spcBef>
              <a:spcAft>
                <a:spcPct val="0"/>
              </a:spcAft>
              <a:buClrTx/>
              <a:buSzTx/>
              <a:buFontTx/>
              <a:buNone/>
              <a:tabLst/>
            </a:pPr>
            <a:r>
              <a:rPr kumimoji="0" lang="en-US" sz="1600" b="1" i="1" u="none" strike="noStrike" cap="none" normalizeH="0" baseline="0" dirty="0" smtClean="0">
                <a:ln>
                  <a:noFill/>
                </a:ln>
                <a:solidFill>
                  <a:schemeClr val="tx1"/>
                </a:solidFill>
                <a:effectLst/>
                <a:latin typeface="Arial" pitchFamily="34" charset="0"/>
                <a:ea typeface="&amp;#39"/>
                <a:cs typeface="Arial" pitchFamily="34" charset="0"/>
              </a:rPr>
              <a:t>Table 7: Results of correlation between the use of videoconferencing </a:t>
            </a:r>
            <a:endParaRPr kumimoji="0" lang="en-US" sz="1600" b="1"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ctr" defTabSz="914400" rtl="0" eaLnBrk="0" fontAlgn="base" latinLnBrk="0" hangingPunct="0">
              <a:lnSpc>
                <a:spcPct val="100000"/>
              </a:lnSpc>
              <a:spcBef>
                <a:spcPct val="0"/>
              </a:spcBef>
              <a:spcAft>
                <a:spcPct val="0"/>
              </a:spcAft>
              <a:buClrTx/>
              <a:buSzTx/>
              <a:buFontTx/>
              <a:buNone/>
              <a:tabLst/>
            </a:pPr>
            <a:r>
              <a:rPr kumimoji="0" lang="en-US" sz="1600" b="1" i="1" u="none" strike="noStrike" cap="none" normalizeH="0" baseline="0" dirty="0" smtClean="0">
                <a:ln>
                  <a:noFill/>
                </a:ln>
                <a:solidFill>
                  <a:schemeClr val="tx1"/>
                </a:solidFill>
                <a:effectLst/>
                <a:latin typeface="Arial" pitchFamily="34" charset="0"/>
                <a:ea typeface="&amp;#39"/>
                <a:cs typeface="Arial" pitchFamily="34" charset="0"/>
              </a:rPr>
              <a:t>and the lower level of ICT skills</a:t>
            </a:r>
            <a:endParaRPr kumimoji="0" lang="en-US" sz="1600" b="1"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pitchFamily="34" charset="0"/>
                <a:ea typeface="&amp;#39"/>
                <a:cs typeface="Arial" pitchFamily="34" charset="0"/>
              </a:rPr>
              <a:t> </a:t>
            </a:r>
            <a:endParaRPr kumimoji="0" lang="en-US" sz="1600" b="1" i="0" u="none" strike="noStrike" cap="none" normalizeH="0" baseline="0" dirty="0" smtClean="0">
              <a:ln>
                <a:noFill/>
              </a:ln>
              <a:solidFill>
                <a:schemeClr val="tx1"/>
              </a:solidFill>
              <a:effectLst/>
              <a:latin typeface="Arial" pitchFamily="34" charset="0"/>
              <a:cs typeface="Arial" pitchFamily="34" charset="0"/>
            </a:endParaRPr>
          </a:p>
        </p:txBody>
      </p:sp>
      <p:sp>
        <p:nvSpPr>
          <p:cNvPr id="29698" name="Rectangle 2"/>
          <p:cNvSpPr>
            <a:spLocks noChangeArrowheads="1"/>
          </p:cNvSpPr>
          <p:nvPr/>
        </p:nvSpPr>
        <p:spPr bwMode="auto">
          <a:xfrm>
            <a:off x="228600" y="3815477"/>
            <a:ext cx="8915400" cy="25853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57200" algn="just">
              <a:lnSpc>
                <a:spcPct val="150000"/>
              </a:lnSpc>
              <a:buFont typeface="Wingdings" pitchFamily="2" charset="2"/>
              <a:buChar char="v"/>
            </a:pPr>
            <a:r>
              <a:rPr lang="en-US" dirty="0" smtClean="0"/>
              <a:t>Based on the results in Table 7, we conclude that the mastery of basic skills in      </a:t>
            </a:r>
          </a:p>
          <a:p>
            <a:pPr indent="457200" algn="just">
              <a:lnSpc>
                <a:spcPct val="150000"/>
              </a:lnSpc>
            </a:pPr>
            <a:r>
              <a:rPr lang="en-US" dirty="0" smtClean="0"/>
              <a:t>ICT does not affect the use of videoconferencing.</a:t>
            </a:r>
          </a:p>
          <a:p>
            <a:pPr indent="457200" algn="just">
              <a:lnSpc>
                <a:spcPct val="150000"/>
              </a:lnSpc>
            </a:pPr>
            <a:endParaRPr lang="en-US" dirty="0" smtClean="0"/>
          </a:p>
          <a:p>
            <a:pPr indent="457200" algn="just">
              <a:lnSpc>
                <a:spcPct val="150000"/>
              </a:lnSpc>
              <a:buFont typeface="Wingdings" pitchFamily="2" charset="2"/>
              <a:buChar char="v"/>
            </a:pPr>
            <a:r>
              <a:rPr lang="en-US" dirty="0" smtClean="0"/>
              <a:t>Videoconferencing involves specific knowledge and skills that are significantly </a:t>
            </a:r>
          </a:p>
          <a:p>
            <a:pPr indent="457200" algn="just">
              <a:lnSpc>
                <a:spcPct val="150000"/>
              </a:lnSpc>
            </a:pPr>
            <a:r>
              <a:rPr lang="en-US" dirty="0" smtClean="0"/>
              <a:t>different from those required for Internet use, e-mail and the use of social web </a:t>
            </a:r>
          </a:p>
          <a:p>
            <a:pPr indent="457200" algn="just">
              <a:lnSpc>
                <a:spcPct val="150000"/>
              </a:lnSpc>
            </a:pPr>
            <a:r>
              <a:rPr lang="en-US" dirty="0" smtClean="0"/>
              <a:t>applications like blogs and Wikipedia.</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0" y="76200"/>
            <a:ext cx="7239000" cy="1066800"/>
          </a:xfrm>
        </p:spPr>
        <p:txBody>
          <a:bodyPr/>
          <a:lstStyle/>
          <a:p>
            <a:r>
              <a:rPr lang="en-US" sz="2400" b="1" dirty="0" smtClean="0"/>
              <a:t>DISCUSSION</a:t>
            </a:r>
            <a:endParaRPr lang="en-US" sz="2400" dirty="0"/>
          </a:p>
        </p:txBody>
      </p:sp>
      <p:sp>
        <p:nvSpPr>
          <p:cNvPr id="7171" name="Rectangle 3"/>
          <p:cNvSpPr>
            <a:spLocks noGrp="1" noChangeArrowheads="1"/>
          </p:cNvSpPr>
          <p:nvPr>
            <p:ph type="body" idx="1"/>
          </p:nvPr>
        </p:nvSpPr>
        <p:spPr>
          <a:xfrm>
            <a:off x="228600" y="1219200"/>
            <a:ext cx="8610600" cy="4724400"/>
          </a:xfrm>
        </p:spPr>
        <p:txBody>
          <a:bodyPr/>
          <a:lstStyle/>
          <a:p>
            <a:pPr algn="just">
              <a:lnSpc>
                <a:spcPct val="150000"/>
              </a:lnSpc>
              <a:buFont typeface="Wingdings" pitchFamily="2" charset="2"/>
              <a:buChar char="v"/>
            </a:pPr>
            <a:r>
              <a:rPr lang="en-US" sz="2000" dirty="0" smtClean="0"/>
              <a:t>The fact that only </a:t>
            </a:r>
            <a:r>
              <a:rPr lang="en-US" sz="2000" dirty="0" smtClean="0">
                <a:solidFill>
                  <a:schemeClr val="tx1"/>
                </a:solidFill>
              </a:rPr>
              <a:t>11.96</a:t>
            </a:r>
            <a:r>
              <a:rPr lang="en-US" sz="2000" dirty="0" smtClean="0"/>
              <a:t> </a:t>
            </a:r>
            <a:r>
              <a:rPr lang="sr-Latn-RS" sz="2000" dirty="0" smtClean="0"/>
              <a:t>% </a:t>
            </a:r>
            <a:r>
              <a:rPr lang="en-US" sz="2000" dirty="0" smtClean="0"/>
              <a:t>teachers possess skills that are above average grades three, i.e.. These teachers use the computer as an everyday machine for processing data in their teaching. We cannot be satisfied with the information that teachers of 92 for only </a:t>
            </a:r>
            <a:r>
              <a:rPr lang="en-US" sz="2000" dirty="0" smtClean="0">
                <a:solidFill>
                  <a:schemeClr val="tx1"/>
                </a:solidFill>
              </a:rPr>
              <a:t>11.96</a:t>
            </a:r>
            <a:r>
              <a:rPr lang="en-US" sz="2000" dirty="0" smtClean="0"/>
              <a:t> </a:t>
            </a:r>
            <a:r>
              <a:rPr lang="sr-Latn-RS" sz="2000" dirty="0" smtClean="0"/>
              <a:t>% </a:t>
            </a:r>
            <a:r>
              <a:rPr lang="en-US" sz="2000" dirty="0" smtClean="0"/>
              <a:t>of them there is no secret when it comes to functioning as a computer data-processing machines. </a:t>
            </a:r>
          </a:p>
          <a:p>
            <a:pPr algn="just">
              <a:lnSpc>
                <a:spcPct val="150000"/>
              </a:lnSpc>
              <a:buFont typeface="Wingdings" pitchFamily="2" charset="2"/>
              <a:buChar char="v"/>
            </a:pPr>
            <a:r>
              <a:rPr lang="en-US" sz="2000" dirty="0" smtClean="0"/>
              <a:t>11.96 % said they "never" do not use any software applications in everyday life, and </a:t>
            </a:r>
            <a:r>
              <a:rPr lang="en-US" sz="2000" dirty="0" smtClean="0">
                <a:solidFill>
                  <a:schemeClr val="tx1"/>
                </a:solidFill>
              </a:rPr>
              <a:t> 4.35</a:t>
            </a:r>
            <a:r>
              <a:rPr lang="en-US" sz="2000" dirty="0" smtClean="0"/>
              <a:t> </a:t>
            </a:r>
            <a:r>
              <a:rPr lang="sr-Latn-RS" sz="2000" dirty="0" smtClean="0"/>
              <a:t>% </a:t>
            </a:r>
            <a:r>
              <a:rPr lang="en-US" sz="2000" dirty="0" smtClean="0"/>
              <a:t> to "always" using just the software. </a:t>
            </a:r>
          </a:p>
          <a:p>
            <a:pPr algn="just">
              <a:lnSpc>
                <a:spcPct val="150000"/>
              </a:lnSpc>
              <a:buFont typeface="Wingdings" pitchFamily="2" charset="2"/>
              <a:buChar char="v"/>
            </a:pPr>
            <a:r>
              <a:rPr lang="en-US" sz="2000" dirty="0" smtClean="0"/>
              <a:t>10.87 % of teachers said they "always" use of ICT in everyday life to solve the problems of e-learning and e-commerce, while only 7</a:t>
            </a:r>
            <a:r>
              <a:rPr lang="en-US" sz="2000" dirty="0" smtClean="0">
                <a:solidFill>
                  <a:schemeClr val="tx1"/>
                </a:solidFill>
              </a:rPr>
              <a:t>.61</a:t>
            </a:r>
            <a:r>
              <a:rPr lang="en-US" sz="2000" dirty="0" smtClean="0"/>
              <a:t> </a:t>
            </a:r>
            <a:r>
              <a:rPr lang="sr-Latn-RS" sz="2000" dirty="0" smtClean="0"/>
              <a:t>% </a:t>
            </a:r>
            <a:r>
              <a:rPr lang="en-US" sz="2000" dirty="0" smtClean="0"/>
              <a:t>of them responded that it "never" used.</a:t>
            </a:r>
          </a:p>
          <a:p>
            <a:pPr algn="just">
              <a:lnSpc>
                <a:spcPct val="150000"/>
              </a:lnSpc>
              <a:buFont typeface="Wingdings" pitchFamily="2" charset="2"/>
              <a:buChar char="v"/>
            </a:pPr>
            <a:endParaRPr lang="en-US" sz="1800" dirty="0" smtClean="0">
              <a:latin typeface="Times New Roman" pitchFamily="18" charset="0"/>
              <a:cs typeface="Times New Roman" pitchFamily="18" charset="0"/>
            </a:endParaRPr>
          </a:p>
          <a:p>
            <a:pPr algn="just">
              <a:lnSpc>
                <a:spcPct val="150000"/>
              </a:lnSpc>
              <a:buFont typeface="Wingdings" pitchFamily="2" charset="2"/>
              <a:buChar char="v"/>
            </a:pPr>
            <a:endParaRPr lang="en-US" sz="1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0" y="76200"/>
            <a:ext cx="7239000" cy="1066800"/>
          </a:xfrm>
        </p:spPr>
        <p:txBody>
          <a:bodyPr/>
          <a:lstStyle/>
          <a:p>
            <a:r>
              <a:rPr lang="en-US" sz="2400" b="1" dirty="0" smtClean="0"/>
              <a:t>DISCUSSION</a:t>
            </a:r>
            <a:endParaRPr lang="en-US" sz="2400" dirty="0"/>
          </a:p>
        </p:txBody>
      </p:sp>
      <p:sp>
        <p:nvSpPr>
          <p:cNvPr id="7171" name="Rectangle 3"/>
          <p:cNvSpPr>
            <a:spLocks noGrp="1" noChangeArrowheads="1"/>
          </p:cNvSpPr>
          <p:nvPr>
            <p:ph type="body" idx="1"/>
          </p:nvPr>
        </p:nvSpPr>
        <p:spPr>
          <a:xfrm>
            <a:off x="228600" y="1219200"/>
            <a:ext cx="8686800" cy="4724400"/>
          </a:xfrm>
        </p:spPr>
        <p:txBody>
          <a:bodyPr/>
          <a:lstStyle/>
          <a:p>
            <a:pPr algn="just">
              <a:lnSpc>
                <a:spcPct val="150000"/>
              </a:lnSpc>
              <a:buFont typeface="Wingdings" pitchFamily="2" charset="2"/>
              <a:buChar char="v"/>
            </a:pPr>
            <a:r>
              <a:rPr lang="en-US" sz="2000" dirty="0" smtClean="0"/>
              <a:t>Answers to questions (5-9), which relate to how well teachers know the functions of software applications show that teachers are not familiar with the work of application software (Word, Excel, PowerPoint), i.e.. are not trained to use them in their work and everyday life.</a:t>
            </a:r>
          </a:p>
          <a:p>
            <a:pPr algn="just">
              <a:lnSpc>
                <a:spcPct val="150000"/>
              </a:lnSpc>
              <a:buNone/>
            </a:pPr>
            <a:endParaRPr lang="en-US" sz="2000" dirty="0" smtClean="0"/>
          </a:p>
          <a:p>
            <a:pPr algn="just">
              <a:lnSpc>
                <a:spcPct val="150000"/>
              </a:lnSpc>
              <a:buFont typeface="Wingdings" pitchFamily="2" charset="2"/>
              <a:buChar char="v"/>
            </a:pPr>
            <a:r>
              <a:rPr lang="en-US" sz="2000" dirty="0" smtClean="0"/>
              <a:t>The results of this study show that teachers communicate on the Web, but lacked the use of standard software applications to search and communication - about 30 % of teachers said they "never" used any software to search the Web and approximately the same percentage that does not use e-mail.</a:t>
            </a:r>
          </a:p>
          <a:p>
            <a:pPr algn="just">
              <a:lnSpc>
                <a:spcPct val="150000"/>
              </a:lnSpc>
              <a:buNone/>
            </a:pPr>
            <a:endParaRPr lang="en-US" sz="1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0" y="76200"/>
            <a:ext cx="7239000" cy="1066800"/>
          </a:xfrm>
        </p:spPr>
        <p:txBody>
          <a:bodyPr/>
          <a:lstStyle/>
          <a:p>
            <a:r>
              <a:rPr lang="en-US" sz="2400" b="1" dirty="0" smtClean="0"/>
              <a:t>DISCUSSION</a:t>
            </a:r>
            <a:endParaRPr lang="en-US" sz="2400" dirty="0"/>
          </a:p>
        </p:txBody>
      </p:sp>
      <p:sp>
        <p:nvSpPr>
          <p:cNvPr id="7171" name="Rectangle 3"/>
          <p:cNvSpPr>
            <a:spLocks noGrp="1" noChangeArrowheads="1"/>
          </p:cNvSpPr>
          <p:nvPr>
            <p:ph type="body" idx="1"/>
          </p:nvPr>
        </p:nvSpPr>
        <p:spPr>
          <a:xfrm>
            <a:off x="304800" y="1219200"/>
            <a:ext cx="8534400" cy="4724400"/>
          </a:xfrm>
        </p:spPr>
        <p:txBody>
          <a:bodyPr/>
          <a:lstStyle/>
          <a:p>
            <a:pPr algn="just">
              <a:lnSpc>
                <a:spcPct val="150000"/>
              </a:lnSpc>
              <a:buFont typeface="Wingdings" pitchFamily="2" charset="2"/>
              <a:buChar char="v"/>
            </a:pPr>
            <a:r>
              <a:rPr lang="en-US" sz="1800" dirty="0" smtClean="0"/>
              <a:t>The question: How successful teachers use educational software and educational web portals.</a:t>
            </a:r>
          </a:p>
          <a:p>
            <a:pPr algn="just">
              <a:lnSpc>
                <a:spcPct val="150000"/>
              </a:lnSpc>
              <a:buFont typeface="Wingdings" pitchFamily="2" charset="2"/>
              <a:buChar char="v"/>
            </a:pPr>
            <a:r>
              <a:rPr lang="en-US" sz="1800" dirty="0" smtClean="0"/>
              <a:t>It must be emphasized that there can be a pleasure for these results because a large group of teachers has no knowledge in this field, which certainly indicates a tendency to increase in complexity with the use of ICT, the number of those who have no knowledge or use of this software in their teaching work.</a:t>
            </a:r>
          </a:p>
          <a:p>
            <a:pPr algn="just">
              <a:lnSpc>
                <a:spcPct val="150000"/>
              </a:lnSpc>
              <a:buFont typeface="Wingdings" pitchFamily="2" charset="2"/>
              <a:buChar char="v"/>
            </a:pPr>
            <a:r>
              <a:rPr lang="en-US" sz="1800" dirty="0" smtClean="0"/>
              <a:t>The highest level of ICT skills are the skills, knowledge and use of digital interactive table for joint work in the use of educational software and the use of videoconferencing.</a:t>
            </a:r>
          </a:p>
          <a:p>
            <a:pPr algn="just">
              <a:lnSpc>
                <a:spcPct val="150000"/>
              </a:lnSpc>
              <a:buFont typeface="Wingdings" pitchFamily="2" charset="2"/>
              <a:buChar char="v"/>
            </a:pPr>
            <a:r>
              <a:rPr lang="en-US" sz="1800" dirty="0" smtClean="0"/>
              <a:t>The results show that respondents did not understand these issues, it is possible to have misunderstand the proposed arrangement and thus respond to "always", "almost always" and "sometimes" use the interactive features of teaching.</a:t>
            </a:r>
          </a:p>
          <a:p>
            <a:pPr algn="just">
              <a:lnSpc>
                <a:spcPct val="150000"/>
              </a:lnSpc>
              <a:buFont typeface="Wingdings" pitchFamily="2" charset="2"/>
              <a:buChar char="v"/>
            </a:pPr>
            <a:endParaRPr lang="en-US" sz="1800" dirty="0" smtClean="0">
              <a:latin typeface="Times New Roman" pitchFamily="18" charset="0"/>
              <a:cs typeface="Times New Roman" pitchFamily="18" charset="0"/>
            </a:endParaRPr>
          </a:p>
          <a:p>
            <a:pPr algn="just">
              <a:lnSpc>
                <a:spcPct val="150000"/>
              </a:lnSpc>
              <a:buFont typeface="Wingdings" pitchFamily="2" charset="2"/>
              <a:buChar char="v"/>
            </a:pPr>
            <a:endParaRPr lang="en-US" sz="1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76200"/>
            <a:ext cx="7239000" cy="1066800"/>
          </a:xfrm>
        </p:spPr>
        <p:txBody>
          <a:bodyPr/>
          <a:lstStyle/>
          <a:p>
            <a:r>
              <a:rPr lang="en-US" sz="2400" b="1" dirty="0" smtClean="0"/>
              <a:t>INTRODUCTION</a:t>
            </a:r>
            <a:endParaRPr lang="en-US" sz="2400" b="1" dirty="0"/>
          </a:p>
        </p:txBody>
      </p:sp>
      <p:sp>
        <p:nvSpPr>
          <p:cNvPr id="3075" name="Rectangle 3"/>
          <p:cNvSpPr>
            <a:spLocks noGrp="1" noChangeArrowheads="1"/>
          </p:cNvSpPr>
          <p:nvPr>
            <p:ph type="body" idx="1"/>
          </p:nvPr>
        </p:nvSpPr>
        <p:spPr>
          <a:xfrm>
            <a:off x="152400" y="1219200"/>
            <a:ext cx="8839200" cy="5334000"/>
          </a:xfrm>
        </p:spPr>
        <p:txBody>
          <a:bodyPr/>
          <a:lstStyle/>
          <a:p>
            <a:pPr algn="just">
              <a:lnSpc>
                <a:spcPct val="150000"/>
              </a:lnSpc>
              <a:buFont typeface="Wingdings" pitchFamily="2" charset="2"/>
              <a:buChar char="§"/>
            </a:pPr>
            <a:endParaRPr lang="en-US" sz="2000" dirty="0" smtClean="0"/>
          </a:p>
          <a:p>
            <a:pPr algn="just">
              <a:lnSpc>
                <a:spcPct val="150000"/>
              </a:lnSpc>
              <a:buFont typeface="Wingdings" pitchFamily="2" charset="2"/>
              <a:buChar char="§"/>
            </a:pPr>
            <a:r>
              <a:rPr lang="en-US" sz="2000" dirty="0" smtClean="0"/>
              <a:t>Constant changes in various aspects of society have resulted in changes in the educational function of the teacher</a:t>
            </a:r>
            <a:r>
              <a:rPr lang="sr-Latn-CS" sz="2000" dirty="0" smtClean="0"/>
              <a:t>. </a:t>
            </a:r>
            <a:endParaRPr lang="en-US" sz="2000" dirty="0" smtClean="0"/>
          </a:p>
          <a:p>
            <a:pPr>
              <a:lnSpc>
                <a:spcPct val="150000"/>
              </a:lnSpc>
              <a:buNone/>
            </a:pPr>
            <a:endParaRPr lang="en-US" sz="2000" dirty="0" smtClean="0"/>
          </a:p>
          <a:p>
            <a:pPr algn="just">
              <a:lnSpc>
                <a:spcPct val="150000"/>
              </a:lnSpc>
              <a:buFont typeface="Wingdings" pitchFamily="2" charset="2"/>
              <a:buChar char="§"/>
            </a:pPr>
            <a:r>
              <a:rPr lang="en-US" sz="2000" dirty="0" smtClean="0"/>
              <a:t>Teacher training for the "knowledge society" is a challenge for every society. The main characteristics of the knowledge society are: </a:t>
            </a:r>
          </a:p>
          <a:p>
            <a:pPr algn="just">
              <a:lnSpc>
                <a:spcPct val="150000"/>
              </a:lnSpc>
              <a:buNone/>
            </a:pPr>
            <a:r>
              <a:rPr lang="en-US" sz="2000" dirty="0" smtClean="0"/>
              <a:t>	1. "Knowledge Society" is a networked society. </a:t>
            </a:r>
          </a:p>
          <a:p>
            <a:pPr algn="just">
              <a:lnSpc>
                <a:spcPct val="150000"/>
              </a:lnSpc>
              <a:buNone/>
            </a:pPr>
            <a:r>
              <a:rPr lang="en-US" sz="2000" dirty="0" smtClean="0"/>
              <a:t>	2. "Knowledge Society" is a society in which collective intelligence is developed.</a:t>
            </a:r>
          </a:p>
          <a:p>
            <a:pPr>
              <a:buNone/>
            </a:pPr>
            <a:endParaRPr lang="en-US" sz="24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0" y="76200"/>
            <a:ext cx="7239000" cy="1066800"/>
          </a:xfrm>
        </p:spPr>
        <p:txBody>
          <a:bodyPr/>
          <a:lstStyle/>
          <a:p>
            <a:r>
              <a:rPr lang="en-US" sz="2400" b="1" dirty="0" smtClean="0"/>
              <a:t>CONCLUSION</a:t>
            </a:r>
            <a:endParaRPr lang="en-US" sz="2400" b="1" dirty="0"/>
          </a:p>
        </p:txBody>
      </p:sp>
      <p:sp>
        <p:nvSpPr>
          <p:cNvPr id="7171" name="Rectangle 3"/>
          <p:cNvSpPr>
            <a:spLocks noGrp="1" noChangeArrowheads="1"/>
          </p:cNvSpPr>
          <p:nvPr>
            <p:ph type="body" idx="1"/>
          </p:nvPr>
        </p:nvSpPr>
        <p:spPr>
          <a:xfrm>
            <a:off x="228600" y="1219200"/>
            <a:ext cx="8610600" cy="4724400"/>
          </a:xfrm>
        </p:spPr>
        <p:txBody>
          <a:bodyPr/>
          <a:lstStyle/>
          <a:p>
            <a:pPr algn="just">
              <a:lnSpc>
                <a:spcPct val="150000"/>
              </a:lnSpc>
              <a:buFont typeface="Wingdings" pitchFamily="2" charset="2"/>
              <a:buChar char="v"/>
            </a:pPr>
            <a:r>
              <a:rPr lang="en-US" sz="2000" dirty="0" smtClean="0"/>
              <a:t>The basic concepts discussed in this paper ICT competence of teachers, </a:t>
            </a:r>
            <a:r>
              <a:rPr lang="en-US" sz="2000" smtClean="0"/>
              <a:t>i.e. </a:t>
            </a:r>
            <a:r>
              <a:rPr lang="en-US" sz="2000" dirty="0" smtClean="0"/>
              <a:t>how they are prepared for the knowledge society.</a:t>
            </a:r>
          </a:p>
          <a:p>
            <a:pPr algn="just">
              <a:lnSpc>
                <a:spcPct val="150000"/>
              </a:lnSpc>
              <a:buFont typeface="Wingdings" pitchFamily="2" charset="2"/>
              <a:buChar char="v"/>
            </a:pPr>
            <a:r>
              <a:rPr lang="en-US" sz="2000" dirty="0" smtClean="0"/>
              <a:t>Research conducted for the purpose of this work is the basis for proposing new solutions, which are directed towards increasing the ICT skills of teachers.</a:t>
            </a:r>
          </a:p>
          <a:p>
            <a:pPr algn="just">
              <a:lnSpc>
                <a:spcPct val="150000"/>
              </a:lnSpc>
              <a:buFont typeface="Wingdings" pitchFamily="2" charset="2"/>
              <a:buChar char="v"/>
            </a:pPr>
            <a:r>
              <a:rPr lang="en-US" sz="2000" dirty="0" smtClean="0"/>
              <a:t>The results of our study show a very poor state of teacher competence in the field of ICT.</a:t>
            </a:r>
          </a:p>
          <a:p>
            <a:pPr algn="just">
              <a:lnSpc>
                <a:spcPct val="150000"/>
              </a:lnSpc>
              <a:buFont typeface="Wingdings" pitchFamily="2" charset="2"/>
              <a:buChar char="v"/>
            </a:pPr>
            <a:r>
              <a:rPr lang="en-US" sz="2000" dirty="0" smtClean="0"/>
              <a:t>As for the willingness of teachers to adopt new competencies that provide a knowledge society results show that positive motivation for most teachers there.</a:t>
            </a:r>
            <a:endParaRPr lang="en-US" sz="1800" dirty="0" smtClean="0">
              <a:latin typeface="Times New Roman" pitchFamily="18" charset="0"/>
              <a:cs typeface="Times New Roman" pitchFamily="18" charset="0"/>
            </a:endParaRPr>
          </a:p>
          <a:p>
            <a:pPr algn="just">
              <a:lnSpc>
                <a:spcPct val="150000"/>
              </a:lnSpc>
              <a:buFont typeface="Wingdings" pitchFamily="2" charset="2"/>
              <a:buChar char="v"/>
            </a:pPr>
            <a:endParaRPr lang="en-US" sz="1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0" y="76200"/>
            <a:ext cx="7239000" cy="1066800"/>
          </a:xfrm>
        </p:spPr>
        <p:txBody>
          <a:bodyPr/>
          <a:lstStyle/>
          <a:p>
            <a:r>
              <a:rPr lang="en-US" sz="2400" b="1" dirty="0" smtClean="0"/>
              <a:t>CONCLUSION</a:t>
            </a:r>
            <a:endParaRPr lang="en-US" sz="2400" dirty="0"/>
          </a:p>
        </p:txBody>
      </p:sp>
      <p:sp>
        <p:nvSpPr>
          <p:cNvPr id="8195" name="Rectangle 3"/>
          <p:cNvSpPr>
            <a:spLocks noGrp="1" noChangeArrowheads="1"/>
          </p:cNvSpPr>
          <p:nvPr>
            <p:ph type="body" idx="1"/>
          </p:nvPr>
        </p:nvSpPr>
        <p:spPr>
          <a:xfrm>
            <a:off x="228600" y="1219200"/>
            <a:ext cx="8686800" cy="5410200"/>
          </a:xfrm>
        </p:spPr>
        <p:txBody>
          <a:bodyPr/>
          <a:lstStyle/>
          <a:p>
            <a:pPr algn="just">
              <a:lnSpc>
                <a:spcPct val="150000"/>
              </a:lnSpc>
              <a:buFont typeface="Wingdings" pitchFamily="2" charset="2"/>
              <a:buChar char="v"/>
            </a:pPr>
            <a:r>
              <a:rPr lang="en-US" sz="1800" dirty="0" smtClean="0"/>
              <a:t>The research presented in this paper suggests several courses of action:</a:t>
            </a:r>
          </a:p>
          <a:p>
            <a:pPr lvl="1" algn="just">
              <a:lnSpc>
                <a:spcPct val="150000"/>
              </a:lnSpc>
              <a:buFont typeface="+mj-lt"/>
              <a:buAutoNum type="arabicPeriod"/>
            </a:pPr>
            <a:r>
              <a:rPr lang="en-US" sz="1800" dirty="0" smtClean="0"/>
              <a:t>That all teachers must complete the ECDL courses.</a:t>
            </a:r>
          </a:p>
          <a:p>
            <a:pPr lvl="1" algn="just">
              <a:lnSpc>
                <a:spcPct val="150000"/>
              </a:lnSpc>
              <a:buFont typeface="+mj-lt"/>
              <a:buAutoNum type="arabicPeriod"/>
            </a:pPr>
            <a:r>
              <a:rPr lang="en-US" sz="1800" dirty="0" smtClean="0"/>
              <a:t>That all teachers complete the basics of e-learning.</a:t>
            </a:r>
          </a:p>
          <a:p>
            <a:pPr lvl="1" algn="just">
              <a:lnSpc>
                <a:spcPct val="150000"/>
              </a:lnSpc>
              <a:buFont typeface="+mj-lt"/>
              <a:buAutoNum type="arabicPeriod"/>
            </a:pPr>
            <a:r>
              <a:rPr lang="en-US" sz="1800" dirty="0" smtClean="0"/>
              <a:t>That all universities where future teachers are educated, you should have in their curricula implemented courses in e-learning.</a:t>
            </a:r>
          </a:p>
          <a:p>
            <a:pPr lvl="1" algn="just">
              <a:lnSpc>
                <a:spcPct val="150000"/>
              </a:lnSpc>
              <a:buFont typeface="+mj-lt"/>
              <a:buAutoNum type="arabicPeriod"/>
            </a:pPr>
            <a:r>
              <a:rPr lang="en-US" sz="1800" dirty="0" smtClean="0"/>
              <a:t>In the programs of professional training in e-learning in teacher promotion system it is necessary to incorporate criteria that include e-learning.</a:t>
            </a:r>
          </a:p>
          <a:p>
            <a:pPr lvl="1" algn="just">
              <a:lnSpc>
                <a:spcPct val="150000"/>
              </a:lnSpc>
              <a:buFont typeface="+mj-lt"/>
              <a:buAutoNum type="arabicPeriod"/>
            </a:pPr>
            <a:r>
              <a:rPr lang="en-US" sz="1800" dirty="0" smtClean="0"/>
              <a:t>In all subjects, and other forms of school work, it is necessary to gradually include the elements of e-learning and carefully evaluate results, develop innovative resources and services for e-learning with which children will be able to overcome the most difficult areas of curriculum.</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0" y="76200"/>
            <a:ext cx="7239000" cy="1066800"/>
          </a:xfrm>
        </p:spPr>
        <p:txBody>
          <a:bodyPr/>
          <a:lstStyle/>
          <a:p>
            <a:r>
              <a:rPr lang="en-US" sz="2400" b="1" dirty="0" smtClean="0"/>
              <a:t>CONCLUSION</a:t>
            </a:r>
            <a:endParaRPr lang="en-US" sz="2400" dirty="0"/>
          </a:p>
        </p:txBody>
      </p:sp>
      <p:sp>
        <p:nvSpPr>
          <p:cNvPr id="8195" name="Rectangle 3"/>
          <p:cNvSpPr>
            <a:spLocks noGrp="1" noChangeArrowheads="1"/>
          </p:cNvSpPr>
          <p:nvPr>
            <p:ph type="body" idx="1"/>
          </p:nvPr>
        </p:nvSpPr>
        <p:spPr>
          <a:xfrm>
            <a:off x="228600" y="1219200"/>
            <a:ext cx="8686800" cy="5181600"/>
          </a:xfrm>
        </p:spPr>
        <p:txBody>
          <a:bodyPr/>
          <a:lstStyle/>
          <a:p>
            <a:pPr algn="just">
              <a:lnSpc>
                <a:spcPct val="150000"/>
              </a:lnSpc>
              <a:buNone/>
            </a:pPr>
            <a:endParaRPr lang="en-US" sz="1800" dirty="0" smtClean="0">
              <a:latin typeface="Times New Roman" pitchFamily="18" charset="0"/>
              <a:cs typeface="Times New Roman" pitchFamily="18" charset="0"/>
            </a:endParaRPr>
          </a:p>
          <a:p>
            <a:pPr algn="just">
              <a:lnSpc>
                <a:spcPct val="150000"/>
              </a:lnSpc>
              <a:buNone/>
            </a:pPr>
            <a:endParaRPr lang="sr-Latn-RS" sz="1800" dirty="0" smtClean="0">
              <a:latin typeface="Times New Roman" pitchFamily="18" charset="0"/>
              <a:cs typeface="Times New Roman" pitchFamily="18" charset="0"/>
            </a:endParaRPr>
          </a:p>
          <a:p>
            <a:pPr algn="just">
              <a:lnSpc>
                <a:spcPct val="150000"/>
              </a:lnSpc>
              <a:buFont typeface="Wingdings" pitchFamily="2" charset="2"/>
              <a:buChar char="v"/>
            </a:pPr>
            <a:r>
              <a:rPr lang="en-US" sz="2000" b="1" dirty="0" smtClean="0">
                <a:solidFill>
                  <a:srgbClr val="002060"/>
                </a:solidFill>
              </a:rPr>
              <a:t>The long term goal should be our teacher involvement in the process of improving learning in the first place we think of making online learning materials, educational web-portals, information management systems and similar schools.</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type="body" idx="1"/>
          </p:nvPr>
        </p:nvSpPr>
        <p:spPr/>
        <p:txBody>
          <a:bodyPr/>
          <a:lstStyle/>
          <a:p>
            <a:endParaRPr lang="en-US" dirty="0" smtClean="0"/>
          </a:p>
          <a:p>
            <a:endParaRPr lang="en-US" dirty="0" smtClean="0"/>
          </a:p>
          <a:p>
            <a:pPr algn="ctr">
              <a:lnSpc>
                <a:spcPct val="150000"/>
              </a:lnSpc>
              <a:buNone/>
            </a:pPr>
            <a:r>
              <a:rPr lang="en-US" sz="2400" b="1" dirty="0" smtClean="0">
                <a:solidFill>
                  <a:srgbClr val="7030A0"/>
                </a:solidFill>
              </a:rPr>
              <a:t>THANK YOU </a:t>
            </a:r>
            <a:endParaRPr lang="sr-Latn-RS" sz="2400" b="1" dirty="0" smtClean="0">
              <a:solidFill>
                <a:srgbClr val="7030A0"/>
              </a:solidFill>
            </a:endParaRPr>
          </a:p>
          <a:p>
            <a:pPr algn="ctr">
              <a:lnSpc>
                <a:spcPct val="150000"/>
              </a:lnSpc>
              <a:buNone/>
            </a:pPr>
            <a:r>
              <a:rPr lang="en-US" sz="2400" b="1" dirty="0" smtClean="0">
                <a:solidFill>
                  <a:srgbClr val="7030A0"/>
                </a:solidFill>
              </a:rPr>
              <a:t>FOR YOUR </a:t>
            </a:r>
            <a:r>
              <a:rPr lang="sr-Latn-RS" sz="2400" b="1" dirty="0" smtClean="0">
                <a:solidFill>
                  <a:srgbClr val="7030A0"/>
                </a:solidFill>
              </a:rPr>
              <a:t> </a:t>
            </a:r>
            <a:r>
              <a:rPr lang="en-US" sz="2400" b="1" dirty="0" smtClean="0">
                <a:solidFill>
                  <a:srgbClr val="7030A0"/>
                </a:solidFill>
              </a:rPr>
              <a:t>ATTENTION !</a:t>
            </a:r>
          </a:p>
          <a:p>
            <a:pPr>
              <a:buNone/>
            </a:pPr>
            <a:endParaRPr lang="en-US" dirty="0"/>
          </a:p>
        </p:txBody>
      </p:sp>
      <p:pic>
        <p:nvPicPr>
          <p:cNvPr id="1028" name="Picture 4" descr="C:\Users\Korisnik\AppData\Local\Microsoft\Windows\Temporary Internet Files\Content.IE5\T28BL5Q4\MC900440454[1].wmf"/>
          <p:cNvPicPr>
            <a:picLocks noChangeAspect="1" noChangeArrowheads="1"/>
          </p:cNvPicPr>
          <p:nvPr/>
        </p:nvPicPr>
        <p:blipFill>
          <a:blip r:embed="rId2"/>
          <a:srcRect/>
          <a:stretch>
            <a:fillRect/>
          </a:stretch>
        </p:blipFill>
        <p:spPr bwMode="auto">
          <a:xfrm>
            <a:off x="533400" y="4191000"/>
            <a:ext cx="1412875" cy="1828800"/>
          </a:xfrm>
          <a:prstGeom prst="rect">
            <a:avLst/>
          </a:prstGeom>
          <a:noFill/>
        </p:spPr>
      </p:pic>
      <p:pic>
        <p:nvPicPr>
          <p:cNvPr id="1026" name="Picture 2" descr="C:\Users\Korisnik\AppData\Local\Microsoft\Windows\Temporary Internet Files\Content.IE5\FA4J8HRI\MC900440410[1].wmf"/>
          <p:cNvPicPr>
            <a:picLocks noChangeAspect="1" noChangeArrowheads="1"/>
          </p:cNvPicPr>
          <p:nvPr/>
        </p:nvPicPr>
        <p:blipFill>
          <a:blip r:embed="rId3"/>
          <a:srcRect/>
          <a:stretch>
            <a:fillRect/>
          </a:stretch>
        </p:blipFill>
        <p:spPr bwMode="auto">
          <a:xfrm>
            <a:off x="7086600" y="4419600"/>
            <a:ext cx="1827886" cy="1732788"/>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0" y="76200"/>
            <a:ext cx="7239000" cy="1066800"/>
          </a:xfrm>
        </p:spPr>
        <p:txBody>
          <a:bodyPr/>
          <a:lstStyle/>
          <a:p>
            <a:r>
              <a:rPr lang="en-US" sz="2400" b="1" dirty="0" smtClean="0"/>
              <a:t>INTRODUCTION</a:t>
            </a:r>
            <a:endParaRPr lang="en-US" sz="2400" b="1" dirty="0"/>
          </a:p>
        </p:txBody>
      </p:sp>
      <p:sp>
        <p:nvSpPr>
          <p:cNvPr id="13315" name="Rectangle 3"/>
          <p:cNvSpPr>
            <a:spLocks noGrp="1" noChangeArrowheads="1"/>
          </p:cNvSpPr>
          <p:nvPr>
            <p:ph type="body" idx="1"/>
          </p:nvPr>
        </p:nvSpPr>
        <p:spPr>
          <a:xfrm>
            <a:off x="228600" y="1219200"/>
            <a:ext cx="8686800" cy="4724400"/>
          </a:xfrm>
        </p:spPr>
        <p:txBody>
          <a:bodyPr/>
          <a:lstStyle/>
          <a:p>
            <a:pPr algn="just">
              <a:lnSpc>
                <a:spcPct val="150000"/>
              </a:lnSpc>
              <a:buFont typeface="Wingdings" pitchFamily="2" charset="2"/>
              <a:buChar char="§"/>
            </a:pPr>
            <a:r>
              <a:rPr lang="en-US" sz="2000" dirty="0" smtClean="0"/>
              <a:t>Being a teacher in a networked knowledge society requires new competencies - the most important role of teachers is: </a:t>
            </a:r>
          </a:p>
          <a:p>
            <a:pPr marL="857250" lvl="1" indent="-457200" algn="just">
              <a:lnSpc>
                <a:spcPct val="150000"/>
              </a:lnSpc>
              <a:buFont typeface="+mj-lt"/>
              <a:buAutoNum type="arabicPeriod"/>
            </a:pPr>
            <a:r>
              <a:rPr lang="en-US" sz="2000" dirty="0" smtClean="0"/>
              <a:t>To help the student to move within a networked knowledge.</a:t>
            </a:r>
          </a:p>
          <a:p>
            <a:pPr marL="857250" lvl="1" indent="-457200">
              <a:lnSpc>
                <a:spcPct val="150000"/>
              </a:lnSpc>
              <a:buFont typeface="+mj-lt"/>
              <a:buAutoNum type="arabicPeriod"/>
            </a:pPr>
            <a:r>
              <a:rPr lang="en-US" sz="2000" dirty="0" smtClean="0"/>
              <a:t>To evaluate new knowledge.</a:t>
            </a:r>
          </a:p>
          <a:p>
            <a:pPr marL="857250" lvl="1" indent="-457200" algn="just">
              <a:lnSpc>
                <a:spcPct val="150000"/>
              </a:lnSpc>
              <a:buFont typeface="+mj-lt"/>
              <a:buAutoNum type="arabicPeriod"/>
            </a:pPr>
            <a:r>
              <a:rPr lang="en-US" sz="2000" dirty="0" smtClean="0"/>
              <a:t>To find new knowledge and ways of acquiring new knowledge.</a:t>
            </a:r>
          </a:p>
          <a:p>
            <a:pPr algn="just">
              <a:lnSpc>
                <a:spcPct val="150000"/>
              </a:lnSpc>
              <a:buNone/>
            </a:pPr>
            <a:endParaRPr lang="en-US" sz="2000" dirty="0" smtClean="0">
              <a:latin typeface="Times New Roman" pitchFamily="18" charset="0"/>
              <a:cs typeface="Times New Roman" pitchFamily="18" charset="0"/>
            </a:endParaRPr>
          </a:p>
          <a:p>
            <a:pPr algn="just">
              <a:lnSpc>
                <a:spcPct val="150000"/>
              </a:lnSpc>
              <a:buFont typeface="Wingdings" pitchFamily="2" charset="2"/>
              <a:buChar char="§"/>
            </a:pPr>
            <a:r>
              <a:rPr lang="en-US" sz="2000" dirty="0" smtClean="0"/>
              <a:t>The knowledge society must be encouraged and development of different forms of collective intelligence.</a:t>
            </a:r>
          </a:p>
          <a:p>
            <a:pPr algn="just">
              <a:buNone/>
            </a:pPr>
            <a:endParaRPr lang="en-US" sz="2400" dirty="0" smtClean="0">
              <a:latin typeface="Times New Roman" pitchFamily="18" charset="0"/>
              <a:cs typeface="Times New Roman" pitchFamily="18" charset="0"/>
            </a:endParaRP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0" y="76200"/>
            <a:ext cx="7239000" cy="1066800"/>
          </a:xfrm>
        </p:spPr>
        <p:txBody>
          <a:bodyPr/>
          <a:lstStyle/>
          <a:p>
            <a:r>
              <a:rPr lang="en-US" sz="2400" b="1" dirty="0" smtClean="0"/>
              <a:t>INTRODUCTION</a:t>
            </a:r>
            <a:endParaRPr lang="en-US" sz="2400" b="1" dirty="0"/>
          </a:p>
        </p:txBody>
      </p:sp>
      <p:sp>
        <p:nvSpPr>
          <p:cNvPr id="13315" name="Rectangle 3"/>
          <p:cNvSpPr>
            <a:spLocks noGrp="1" noChangeArrowheads="1"/>
          </p:cNvSpPr>
          <p:nvPr>
            <p:ph type="body" idx="1"/>
          </p:nvPr>
        </p:nvSpPr>
        <p:spPr>
          <a:xfrm>
            <a:off x="228600" y="1219200"/>
            <a:ext cx="8686800" cy="4724400"/>
          </a:xfrm>
        </p:spPr>
        <p:txBody>
          <a:bodyPr/>
          <a:lstStyle/>
          <a:p>
            <a:pPr marL="457200" indent="-457200" algn="just">
              <a:lnSpc>
                <a:spcPct val="150000"/>
              </a:lnSpc>
              <a:buFont typeface="Wingdings" pitchFamily="2" charset="2"/>
              <a:buChar char="v"/>
            </a:pPr>
            <a:r>
              <a:rPr lang="en-US" sz="2000" dirty="0" smtClean="0"/>
              <a:t>The aim of the education system should be the development of individual intelligence and abilities of students, as well as the development of collective intelligence and abilities.</a:t>
            </a:r>
          </a:p>
          <a:p>
            <a:pPr marL="457200" indent="-457200" algn="just">
              <a:lnSpc>
                <a:spcPct val="150000"/>
              </a:lnSpc>
              <a:buFont typeface="Wingdings" pitchFamily="2" charset="2"/>
              <a:buChar char="v"/>
            </a:pPr>
            <a:endParaRPr lang="en-US" sz="2000" dirty="0" smtClean="0">
              <a:latin typeface="Times New Roman" pitchFamily="18" charset="0"/>
              <a:cs typeface="Times New Roman" pitchFamily="18" charset="0"/>
            </a:endParaRPr>
          </a:p>
          <a:p>
            <a:pPr marL="457200" indent="-457200" algn="just">
              <a:lnSpc>
                <a:spcPct val="150000"/>
              </a:lnSpc>
              <a:buFont typeface="Wingdings" pitchFamily="2" charset="2"/>
              <a:buChar char="v"/>
            </a:pPr>
            <a:r>
              <a:rPr lang="en-US" sz="2000" dirty="0" smtClean="0"/>
              <a:t>The classroom is the first place where the collective intelligence can be developed and used.</a:t>
            </a:r>
          </a:p>
          <a:p>
            <a:pPr marL="457200" indent="-457200" algn="just">
              <a:lnSpc>
                <a:spcPct val="150000"/>
              </a:lnSpc>
              <a:buFont typeface="Wingdings" pitchFamily="2" charset="2"/>
              <a:buChar char="v"/>
            </a:pPr>
            <a:endParaRPr lang="en-US" sz="2000" dirty="0" smtClean="0">
              <a:latin typeface="Times New Roman" pitchFamily="18" charset="0"/>
              <a:cs typeface="Times New Roman" pitchFamily="18" charset="0"/>
            </a:endParaRPr>
          </a:p>
          <a:p>
            <a:pPr marL="457200" indent="-457200" algn="just">
              <a:lnSpc>
                <a:spcPct val="150000"/>
              </a:lnSpc>
              <a:buFont typeface="Wingdings" pitchFamily="2" charset="2"/>
              <a:buChar char="v"/>
            </a:pPr>
            <a:r>
              <a:rPr lang="en-US" sz="2000" dirty="0" smtClean="0"/>
              <a:t>Teachers have to work in the context of collective intelligence and abilities - must develop collective intelligence of students, to develop the ability to cooperate, to use their own cooperation.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0" y="76200"/>
            <a:ext cx="7239000" cy="1066800"/>
          </a:xfrm>
        </p:spPr>
        <p:txBody>
          <a:bodyPr/>
          <a:lstStyle/>
          <a:p>
            <a:r>
              <a:rPr lang="en-US" sz="2800" dirty="0" smtClean="0"/>
              <a:t/>
            </a:r>
            <a:br>
              <a:rPr lang="en-US" sz="2800" dirty="0" smtClean="0"/>
            </a:br>
            <a:r>
              <a:rPr lang="en-US" sz="2800" dirty="0" smtClean="0"/>
              <a:t/>
            </a:r>
            <a:br>
              <a:rPr lang="en-US" sz="2800" dirty="0" smtClean="0"/>
            </a:br>
            <a:r>
              <a:rPr lang="en-US" sz="2400" b="1" dirty="0" smtClean="0"/>
              <a:t>METHODOLOGY</a:t>
            </a:r>
            <a:endParaRPr lang="en-US" sz="2400" b="1" dirty="0"/>
          </a:p>
        </p:txBody>
      </p:sp>
      <p:sp>
        <p:nvSpPr>
          <p:cNvPr id="11267" name="Rectangle 3"/>
          <p:cNvSpPr>
            <a:spLocks noGrp="1" noChangeArrowheads="1"/>
          </p:cNvSpPr>
          <p:nvPr>
            <p:ph type="body" idx="1"/>
          </p:nvPr>
        </p:nvSpPr>
        <p:spPr>
          <a:xfrm>
            <a:off x="304800" y="1219200"/>
            <a:ext cx="8534400" cy="4724400"/>
          </a:xfrm>
        </p:spPr>
        <p:txBody>
          <a:bodyPr/>
          <a:lstStyle/>
          <a:p>
            <a:pPr algn="just">
              <a:lnSpc>
                <a:spcPct val="150000"/>
              </a:lnSpc>
              <a:buFont typeface="Wingdings" pitchFamily="2" charset="2"/>
              <a:buChar char="§"/>
            </a:pPr>
            <a:r>
              <a:rPr lang="en-US" sz="2000" dirty="0" smtClean="0"/>
              <a:t>ICT competencies are one of the areas of competencies required by the knowledge society.</a:t>
            </a:r>
          </a:p>
          <a:p>
            <a:pPr algn="just">
              <a:lnSpc>
                <a:spcPct val="150000"/>
              </a:lnSpc>
              <a:buFont typeface="Wingdings" pitchFamily="2" charset="2"/>
              <a:buChar char="§"/>
            </a:pPr>
            <a:endParaRPr lang="en-US" sz="2000" dirty="0" smtClean="0"/>
          </a:p>
          <a:p>
            <a:pPr algn="just">
              <a:lnSpc>
                <a:spcPct val="150000"/>
              </a:lnSpc>
              <a:buFont typeface="Wingdings" pitchFamily="2" charset="2"/>
              <a:buChar char="§"/>
            </a:pPr>
            <a:r>
              <a:rPr lang="en-US" sz="2000" dirty="0" smtClean="0"/>
              <a:t>By this we mean basic knowledge of computer science, information and communication technologies.</a:t>
            </a:r>
          </a:p>
          <a:p>
            <a:pPr algn="just">
              <a:lnSpc>
                <a:spcPct val="150000"/>
              </a:lnSpc>
              <a:buFont typeface="Wingdings" pitchFamily="2" charset="2"/>
              <a:buChar char="§"/>
            </a:pPr>
            <a:endParaRPr lang="en-US" sz="2000" dirty="0" smtClean="0"/>
          </a:p>
          <a:p>
            <a:pPr algn="just">
              <a:lnSpc>
                <a:spcPct val="150000"/>
              </a:lnSpc>
              <a:buFont typeface="Wingdings" pitchFamily="2" charset="2"/>
              <a:buChar char="§"/>
            </a:pPr>
            <a:r>
              <a:rPr lang="en-US" sz="2000" dirty="0" smtClean="0"/>
              <a:t>This paper describes research aimed to determine the existing ICT competencies for teachers in practice, as well as their preparedness to adopt new skills and improvement of existing competencies to the demands of a knowledge society.</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0" y="76200"/>
            <a:ext cx="7239000" cy="1066800"/>
          </a:xfrm>
        </p:spPr>
        <p:txBody>
          <a:bodyPr/>
          <a:lstStyle/>
          <a:p>
            <a:r>
              <a:rPr lang="en-US" sz="2400" b="1" dirty="0" smtClean="0"/>
              <a:t>METHODOLOGY</a:t>
            </a:r>
            <a:endParaRPr lang="en-US" sz="2400" dirty="0"/>
          </a:p>
        </p:txBody>
      </p:sp>
      <p:sp>
        <p:nvSpPr>
          <p:cNvPr id="4099" name="Rectangle 3"/>
          <p:cNvSpPr>
            <a:spLocks noGrp="1" noChangeArrowheads="1"/>
          </p:cNvSpPr>
          <p:nvPr>
            <p:ph type="body" idx="1"/>
          </p:nvPr>
        </p:nvSpPr>
        <p:spPr>
          <a:xfrm>
            <a:off x="228600" y="1219200"/>
            <a:ext cx="8686800" cy="5334000"/>
          </a:xfrm>
        </p:spPr>
        <p:txBody>
          <a:bodyPr/>
          <a:lstStyle/>
          <a:p>
            <a:pPr algn="just">
              <a:lnSpc>
                <a:spcPct val="150000"/>
              </a:lnSpc>
              <a:buFont typeface="Wingdings" pitchFamily="2" charset="2"/>
              <a:buChar char="§"/>
            </a:pPr>
            <a:r>
              <a:rPr lang="en-US" sz="2000" dirty="0" smtClean="0"/>
              <a:t>The sample in this study consisted of teachers in primary schools (N = 92) in the territory of Vojvodina, where the majority of respondents professional development of undergraduate studies at the Pedagogical Faculty in Sombor.</a:t>
            </a:r>
          </a:p>
          <a:p>
            <a:pPr algn="just">
              <a:lnSpc>
                <a:spcPct val="150000"/>
              </a:lnSpc>
              <a:buFont typeface="Wingdings" pitchFamily="2" charset="2"/>
              <a:buChar char="§"/>
            </a:pPr>
            <a:endParaRPr lang="en-US" sz="2000" dirty="0" smtClean="0"/>
          </a:p>
          <a:p>
            <a:pPr algn="just">
              <a:lnSpc>
                <a:spcPct val="150000"/>
              </a:lnSpc>
              <a:buFont typeface="Wingdings" pitchFamily="2" charset="2"/>
              <a:buChar char="§"/>
            </a:pPr>
            <a:r>
              <a:rPr lang="en-US" sz="2000" dirty="0" smtClean="0"/>
              <a:t>The survey was conducted through a questionnaire as a research technique in which ICT competence of the test indicators of computer, information and communication aspects of ICT competence. </a:t>
            </a:r>
          </a:p>
          <a:p>
            <a:pPr algn="just">
              <a:lnSpc>
                <a:spcPct val="150000"/>
              </a:lnSpc>
              <a:buFont typeface="Wingdings" pitchFamily="2" charset="2"/>
              <a:buChar char="§"/>
            </a:pPr>
            <a:endParaRPr lang="en-US" sz="2000" dirty="0" smtClean="0"/>
          </a:p>
          <a:p>
            <a:pPr algn="just">
              <a:lnSpc>
                <a:spcPct val="150000"/>
              </a:lnSpc>
              <a:buFont typeface="Wingdings" pitchFamily="2" charset="2"/>
              <a:buChar char="§"/>
            </a:pPr>
            <a:r>
              <a:rPr lang="en-US" sz="2000" dirty="0" smtClean="0"/>
              <a:t>The questionnaire consisted of 25 questions. The survey was conducted in Sombor, Beocin, Novi Sad and Subotica.</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304800" y="531495"/>
          <a:ext cx="8610600" cy="6217920"/>
        </p:xfrm>
        <a:graphic>
          <a:graphicData uri="http://schemas.openxmlformats.org/drawingml/2006/table">
            <a:tbl>
              <a:tblPr firstRow="1" bandRow="1">
                <a:tableStyleId>{5C22544A-7EE6-4342-B048-85BDC9FD1C3A}</a:tableStyleId>
              </a:tblPr>
              <a:tblGrid>
                <a:gridCol w="471312"/>
                <a:gridCol w="5610578"/>
                <a:gridCol w="1027288"/>
                <a:gridCol w="869244"/>
                <a:gridCol w="632178"/>
              </a:tblGrid>
              <a:tr h="239181">
                <a:tc rowSpan="2">
                  <a:txBody>
                    <a:bodyPr/>
                    <a:lstStyle/>
                    <a:p>
                      <a:pPr algn="just">
                        <a:lnSpc>
                          <a:spcPct val="150000"/>
                        </a:lnSpc>
                        <a:spcAft>
                          <a:spcPts val="0"/>
                        </a:spcAft>
                      </a:pPr>
                      <a:r>
                        <a:rPr lang="en-US" sz="1600" dirty="0" smtClean="0">
                          <a:solidFill>
                            <a:schemeClr val="bg1"/>
                          </a:solidFill>
                          <a:latin typeface="Times New Roman"/>
                          <a:ea typeface="&amp;#39"/>
                          <a:cs typeface="Times New Roman"/>
                        </a:rPr>
                        <a:t>Br.</a:t>
                      </a:r>
                      <a:endParaRPr lang="en-US" sz="1600" dirty="0">
                        <a:solidFill>
                          <a:schemeClr val="bg1"/>
                        </a:solidFill>
                        <a:latin typeface="Times New Roman"/>
                        <a:ea typeface="Times New Roman"/>
                        <a:cs typeface="Times New Roman"/>
                      </a:endParaRPr>
                    </a:p>
                  </a:txBody>
                  <a:tcPr marL="68580" marR="68580" marT="0" marB="0">
                    <a:solidFill>
                      <a:srgbClr val="92D050"/>
                    </a:solidFill>
                  </a:tcPr>
                </a:tc>
                <a:tc rowSpan="2">
                  <a:txBody>
                    <a:bodyPr/>
                    <a:lstStyle/>
                    <a:p>
                      <a:pPr algn="ctr">
                        <a:lnSpc>
                          <a:spcPct val="150000"/>
                        </a:lnSpc>
                        <a:spcAft>
                          <a:spcPts val="0"/>
                        </a:spcAft>
                      </a:pPr>
                      <a:r>
                        <a:rPr lang="en-US" sz="1600" dirty="0">
                          <a:solidFill>
                            <a:schemeClr val="bg1"/>
                          </a:solidFill>
                          <a:latin typeface="Times New Roman"/>
                          <a:ea typeface="&amp;#39"/>
                          <a:cs typeface="Times New Roman"/>
                        </a:rPr>
                        <a:t>Question</a:t>
                      </a:r>
                      <a:endParaRPr lang="en-US" sz="1600" dirty="0">
                        <a:solidFill>
                          <a:schemeClr val="bg1"/>
                        </a:solidFill>
                        <a:latin typeface="Times New Roman"/>
                        <a:ea typeface="Times New Roman"/>
                        <a:cs typeface="Times New Roman"/>
                      </a:endParaRPr>
                    </a:p>
                  </a:txBody>
                  <a:tcPr marL="68580" marR="68580" marT="0" marB="0">
                    <a:solidFill>
                      <a:srgbClr val="92D050"/>
                    </a:solidFill>
                  </a:tcPr>
                </a:tc>
                <a:tc gridSpan="3">
                  <a:txBody>
                    <a:bodyPr/>
                    <a:lstStyle/>
                    <a:p>
                      <a:pPr algn="ctr">
                        <a:lnSpc>
                          <a:spcPct val="150000"/>
                        </a:lnSpc>
                        <a:spcAft>
                          <a:spcPts val="0"/>
                        </a:spcAft>
                      </a:pPr>
                      <a:r>
                        <a:rPr lang="en-US" sz="1600" dirty="0">
                          <a:solidFill>
                            <a:schemeClr val="bg1"/>
                          </a:solidFill>
                          <a:latin typeface="Times New Roman"/>
                          <a:ea typeface="&amp;#39"/>
                          <a:cs typeface="Times New Roman"/>
                        </a:rPr>
                        <a:t>Teachers</a:t>
                      </a:r>
                      <a:endParaRPr lang="en-US" sz="1600" dirty="0">
                        <a:solidFill>
                          <a:schemeClr val="bg1"/>
                        </a:solidFill>
                        <a:latin typeface="Times New Roman"/>
                        <a:ea typeface="Times New Roman"/>
                        <a:cs typeface="Times New Roman"/>
                      </a:endParaRPr>
                    </a:p>
                  </a:txBody>
                  <a:tcPr marL="68580" marR="68580" marT="0" marB="0">
                    <a:solidFill>
                      <a:srgbClr val="92D050"/>
                    </a:solidFill>
                  </a:tcPr>
                </a:tc>
                <a:tc hMerge="1">
                  <a:txBody>
                    <a:bodyPr/>
                    <a:lstStyle/>
                    <a:p>
                      <a:endParaRPr lang="en-US"/>
                    </a:p>
                  </a:txBody>
                  <a:tcPr/>
                </a:tc>
                <a:tc hMerge="1">
                  <a:txBody>
                    <a:bodyPr/>
                    <a:lstStyle/>
                    <a:p>
                      <a:endParaRPr lang="en-US"/>
                    </a:p>
                  </a:txBody>
                  <a:tcPr/>
                </a:tc>
              </a:tr>
              <a:tr h="274320">
                <a:tc vMerge="1">
                  <a:txBody>
                    <a:bodyPr/>
                    <a:lstStyle/>
                    <a:p>
                      <a:endParaRPr lang="en-US"/>
                    </a:p>
                  </a:txBody>
                  <a:tcPr/>
                </a:tc>
                <a:tc vMerge="1">
                  <a:txBody>
                    <a:bodyPr/>
                    <a:lstStyle/>
                    <a:p>
                      <a:endParaRPr lang="en-US"/>
                    </a:p>
                  </a:txBody>
                  <a:tcPr/>
                </a:tc>
                <a:tc>
                  <a:txBody>
                    <a:bodyPr/>
                    <a:lstStyle/>
                    <a:p>
                      <a:pPr algn="ctr">
                        <a:lnSpc>
                          <a:spcPct val="150000"/>
                        </a:lnSpc>
                        <a:spcAft>
                          <a:spcPts val="0"/>
                        </a:spcAft>
                      </a:pPr>
                      <a:r>
                        <a:rPr lang="en-US" sz="1600" b="1" dirty="0" smtClean="0">
                          <a:solidFill>
                            <a:schemeClr val="bg1"/>
                          </a:solidFill>
                          <a:latin typeface="Times New Roman"/>
                          <a:ea typeface="&amp;#39"/>
                          <a:cs typeface="Times New Roman"/>
                        </a:rPr>
                        <a:t>Mean</a:t>
                      </a:r>
                      <a:endParaRPr lang="en-US" sz="1600" dirty="0">
                        <a:solidFill>
                          <a:schemeClr val="bg1"/>
                        </a:solidFill>
                        <a:latin typeface="Times New Roman"/>
                        <a:ea typeface="Times New Roman"/>
                        <a:cs typeface="Times New Roman"/>
                      </a:endParaRPr>
                    </a:p>
                  </a:txBody>
                  <a:tcPr marL="68580" marR="68580" marT="0" marB="0">
                    <a:solidFill>
                      <a:srgbClr val="92D050"/>
                    </a:solidFill>
                  </a:tcPr>
                </a:tc>
                <a:tc>
                  <a:txBody>
                    <a:bodyPr/>
                    <a:lstStyle/>
                    <a:p>
                      <a:pPr algn="ctr">
                        <a:lnSpc>
                          <a:spcPct val="150000"/>
                        </a:lnSpc>
                        <a:spcAft>
                          <a:spcPts val="0"/>
                        </a:spcAft>
                      </a:pPr>
                      <a:r>
                        <a:rPr lang="en-US" sz="1600" b="1" dirty="0">
                          <a:solidFill>
                            <a:schemeClr val="bg1"/>
                          </a:solidFill>
                          <a:latin typeface="Times New Roman"/>
                          <a:ea typeface="&amp;#39"/>
                          <a:cs typeface="Times New Roman"/>
                        </a:rPr>
                        <a:t>Min.</a:t>
                      </a:r>
                      <a:endParaRPr lang="en-US" sz="1600" dirty="0">
                        <a:solidFill>
                          <a:schemeClr val="bg1"/>
                        </a:solidFill>
                        <a:latin typeface="Times New Roman"/>
                        <a:ea typeface="Times New Roman"/>
                        <a:cs typeface="Times New Roman"/>
                      </a:endParaRPr>
                    </a:p>
                  </a:txBody>
                  <a:tcPr marL="68580" marR="68580" marT="0" marB="0">
                    <a:solidFill>
                      <a:srgbClr val="92D050"/>
                    </a:solidFill>
                  </a:tcPr>
                </a:tc>
                <a:tc>
                  <a:txBody>
                    <a:bodyPr/>
                    <a:lstStyle/>
                    <a:p>
                      <a:pPr algn="ctr">
                        <a:lnSpc>
                          <a:spcPct val="150000"/>
                        </a:lnSpc>
                        <a:spcAft>
                          <a:spcPts val="0"/>
                        </a:spcAft>
                      </a:pPr>
                      <a:r>
                        <a:rPr lang="en-US" sz="1600" b="1" dirty="0">
                          <a:solidFill>
                            <a:schemeClr val="bg1"/>
                          </a:solidFill>
                          <a:latin typeface="Times New Roman"/>
                          <a:ea typeface="&amp;#39"/>
                          <a:cs typeface="Times New Roman"/>
                        </a:rPr>
                        <a:t>Max.</a:t>
                      </a:r>
                      <a:endParaRPr lang="en-US" sz="1600" dirty="0">
                        <a:solidFill>
                          <a:schemeClr val="bg1"/>
                        </a:solidFill>
                        <a:latin typeface="Times New Roman"/>
                        <a:ea typeface="Times New Roman"/>
                        <a:cs typeface="Times New Roman"/>
                      </a:endParaRPr>
                    </a:p>
                  </a:txBody>
                  <a:tcPr marL="68580" marR="68580" marT="0" marB="0">
                    <a:solidFill>
                      <a:srgbClr val="92D050"/>
                    </a:solidFill>
                  </a:tcPr>
                </a:tc>
              </a:tr>
              <a:tr h="233918">
                <a:tc>
                  <a:txBody>
                    <a:bodyPr/>
                    <a:lstStyle/>
                    <a:p>
                      <a:pPr>
                        <a:lnSpc>
                          <a:spcPct val="150000"/>
                        </a:lnSpc>
                        <a:spcAft>
                          <a:spcPts val="0"/>
                        </a:spcAft>
                      </a:pPr>
                      <a:r>
                        <a:rPr lang="en-US" sz="1600" b="1" dirty="0">
                          <a:latin typeface="Times New Roman"/>
                          <a:ea typeface="&amp;#39"/>
                          <a:cs typeface="Times New Roman"/>
                        </a:rPr>
                        <a:t>1.</a:t>
                      </a:r>
                      <a:endParaRPr lang="en-US" sz="1600" b="1" dirty="0">
                        <a:latin typeface="Times New Roman"/>
                        <a:ea typeface="Times New Roman"/>
                        <a:cs typeface="Times New Roman"/>
                      </a:endParaRPr>
                    </a:p>
                  </a:txBody>
                  <a:tcPr marL="68580" marR="68580" marT="0" marB="0"/>
                </a:tc>
                <a:tc>
                  <a:txBody>
                    <a:bodyPr/>
                    <a:lstStyle/>
                    <a:p>
                      <a:pPr indent="20955">
                        <a:lnSpc>
                          <a:spcPct val="150000"/>
                        </a:lnSpc>
                        <a:spcAft>
                          <a:spcPts val="0"/>
                        </a:spcAft>
                      </a:pPr>
                      <a:r>
                        <a:rPr lang="en-US" sz="1600" b="1" dirty="0">
                          <a:latin typeface="Times New Roman"/>
                          <a:ea typeface="&amp;#39"/>
                          <a:cs typeface="Times New Roman"/>
                        </a:rPr>
                        <a:t>Understanding computer hardware</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2.56</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1</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5</a:t>
                      </a:r>
                      <a:endParaRPr lang="en-US" sz="1600" b="1" dirty="0">
                        <a:latin typeface="Times New Roman"/>
                        <a:ea typeface="Times New Roman"/>
                        <a:cs typeface="Times New Roman"/>
                      </a:endParaRPr>
                    </a:p>
                  </a:txBody>
                  <a:tcPr marL="68580" marR="68580" marT="0" marB="0"/>
                </a:tc>
              </a:tr>
              <a:tr h="233918">
                <a:tc>
                  <a:txBody>
                    <a:bodyPr/>
                    <a:lstStyle/>
                    <a:p>
                      <a:pPr>
                        <a:lnSpc>
                          <a:spcPct val="150000"/>
                        </a:lnSpc>
                        <a:spcAft>
                          <a:spcPts val="0"/>
                        </a:spcAft>
                      </a:pPr>
                      <a:r>
                        <a:rPr lang="en-US" sz="1600" b="1" dirty="0">
                          <a:latin typeface="Times New Roman"/>
                          <a:ea typeface="&amp;#39"/>
                          <a:cs typeface="Times New Roman"/>
                        </a:rPr>
                        <a:t>2.</a:t>
                      </a:r>
                      <a:endParaRPr lang="en-US" sz="1600" b="1" dirty="0">
                        <a:latin typeface="Times New Roman"/>
                        <a:ea typeface="Times New Roman"/>
                        <a:cs typeface="Times New Roman"/>
                      </a:endParaRPr>
                    </a:p>
                  </a:txBody>
                  <a:tcPr marL="68580" marR="68580" marT="0" marB="0"/>
                </a:tc>
                <a:tc>
                  <a:txBody>
                    <a:bodyPr/>
                    <a:lstStyle/>
                    <a:p>
                      <a:pPr>
                        <a:lnSpc>
                          <a:spcPct val="150000"/>
                        </a:lnSpc>
                        <a:spcAft>
                          <a:spcPts val="0"/>
                        </a:spcAft>
                      </a:pPr>
                      <a:r>
                        <a:rPr lang="en-US" sz="1600" b="1" dirty="0">
                          <a:latin typeface="Times New Roman"/>
                          <a:ea typeface="&amp;#39"/>
                          <a:cs typeface="Times New Roman"/>
                        </a:rPr>
                        <a:t>Factors affecting the characteristics of computer</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2.61</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1</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5</a:t>
                      </a:r>
                      <a:endParaRPr lang="en-US" sz="1600" b="1" dirty="0">
                        <a:latin typeface="Times New Roman"/>
                        <a:ea typeface="Times New Roman"/>
                        <a:cs typeface="Times New Roman"/>
                      </a:endParaRPr>
                    </a:p>
                  </a:txBody>
                  <a:tcPr marL="68580" marR="68580" marT="0" marB="0"/>
                </a:tc>
              </a:tr>
              <a:tr h="233918">
                <a:tc>
                  <a:txBody>
                    <a:bodyPr/>
                    <a:lstStyle/>
                    <a:p>
                      <a:pPr>
                        <a:lnSpc>
                          <a:spcPct val="150000"/>
                        </a:lnSpc>
                        <a:spcAft>
                          <a:spcPts val="0"/>
                        </a:spcAft>
                      </a:pPr>
                      <a:r>
                        <a:rPr lang="en-US" sz="1600" b="1" dirty="0">
                          <a:latin typeface="Times New Roman"/>
                          <a:ea typeface="&amp;#39"/>
                          <a:cs typeface="Times New Roman"/>
                        </a:rPr>
                        <a:t>3.</a:t>
                      </a:r>
                      <a:endParaRPr lang="en-US" sz="1600" b="1" dirty="0">
                        <a:latin typeface="Times New Roman"/>
                        <a:ea typeface="Times New Roman"/>
                        <a:cs typeface="Times New Roman"/>
                      </a:endParaRPr>
                    </a:p>
                  </a:txBody>
                  <a:tcPr marL="68580" marR="68580" marT="0" marB="0"/>
                </a:tc>
                <a:tc>
                  <a:txBody>
                    <a:bodyPr/>
                    <a:lstStyle/>
                    <a:p>
                      <a:pPr>
                        <a:lnSpc>
                          <a:spcPct val="150000"/>
                        </a:lnSpc>
                        <a:spcAft>
                          <a:spcPts val="0"/>
                        </a:spcAft>
                      </a:pPr>
                      <a:r>
                        <a:rPr lang="en-US" sz="1600" b="1" dirty="0">
                          <a:latin typeface="Times New Roman"/>
                          <a:ea typeface="&amp;#39"/>
                          <a:cs typeface="Times New Roman"/>
                        </a:rPr>
                        <a:t>Working with different software applications</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2.71</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1</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5</a:t>
                      </a:r>
                      <a:endParaRPr lang="en-US" sz="1600" b="1" dirty="0">
                        <a:latin typeface="Times New Roman"/>
                        <a:ea typeface="Times New Roman"/>
                        <a:cs typeface="Times New Roman"/>
                      </a:endParaRPr>
                    </a:p>
                  </a:txBody>
                  <a:tcPr marL="68580" marR="68580" marT="0" marB="0"/>
                </a:tc>
              </a:tr>
              <a:tr h="233918">
                <a:tc>
                  <a:txBody>
                    <a:bodyPr/>
                    <a:lstStyle/>
                    <a:p>
                      <a:pPr>
                        <a:lnSpc>
                          <a:spcPct val="150000"/>
                        </a:lnSpc>
                        <a:spcAft>
                          <a:spcPts val="0"/>
                        </a:spcAft>
                      </a:pPr>
                      <a:r>
                        <a:rPr lang="en-US" sz="1600" b="1" dirty="0">
                          <a:latin typeface="Times New Roman"/>
                          <a:ea typeface="&amp;#39"/>
                          <a:cs typeface="Times New Roman"/>
                        </a:rPr>
                        <a:t>4.</a:t>
                      </a:r>
                      <a:endParaRPr lang="en-US" sz="1600" b="1" dirty="0">
                        <a:latin typeface="Times New Roman"/>
                        <a:ea typeface="Times New Roman"/>
                        <a:cs typeface="Times New Roman"/>
                      </a:endParaRPr>
                    </a:p>
                  </a:txBody>
                  <a:tcPr marL="68580" marR="68580" marT="0" marB="0"/>
                </a:tc>
                <a:tc>
                  <a:txBody>
                    <a:bodyPr/>
                    <a:lstStyle/>
                    <a:p>
                      <a:pPr>
                        <a:lnSpc>
                          <a:spcPct val="150000"/>
                        </a:lnSpc>
                        <a:spcAft>
                          <a:spcPts val="0"/>
                        </a:spcAft>
                      </a:pPr>
                      <a:r>
                        <a:rPr lang="en-US" sz="1600" b="1" dirty="0">
                          <a:latin typeface="Times New Roman"/>
                          <a:ea typeface="&amp;#39"/>
                          <a:cs typeface="Times New Roman"/>
                        </a:rPr>
                        <a:t>The use of ICT in everyday life (e-learning, e-commerce, e-banking, e-government)</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smtClean="0">
                          <a:latin typeface="Times New Roman"/>
                          <a:ea typeface="&amp;#39"/>
                          <a:cs typeface="Times New Roman"/>
                        </a:rPr>
                        <a:t>3.04</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1</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5</a:t>
                      </a:r>
                      <a:endParaRPr lang="en-US" sz="1600" b="1" dirty="0">
                        <a:latin typeface="Times New Roman"/>
                        <a:ea typeface="Times New Roman"/>
                        <a:cs typeface="Times New Roman"/>
                      </a:endParaRPr>
                    </a:p>
                  </a:txBody>
                  <a:tcPr marL="68580" marR="68580" marT="0" marB="0"/>
                </a:tc>
              </a:tr>
              <a:tr h="233918">
                <a:tc>
                  <a:txBody>
                    <a:bodyPr/>
                    <a:lstStyle/>
                    <a:p>
                      <a:pPr>
                        <a:lnSpc>
                          <a:spcPct val="150000"/>
                        </a:lnSpc>
                        <a:spcAft>
                          <a:spcPts val="0"/>
                        </a:spcAft>
                      </a:pPr>
                      <a:r>
                        <a:rPr lang="en-US" sz="1600" b="1" dirty="0">
                          <a:latin typeface="Times New Roman"/>
                          <a:ea typeface="Times New Roman"/>
                          <a:cs typeface="Times New Roman"/>
                        </a:rPr>
                        <a:t>5.</a:t>
                      </a:r>
                    </a:p>
                  </a:txBody>
                  <a:tcPr marL="68580" marR="68580" marT="0" marB="0"/>
                </a:tc>
                <a:tc>
                  <a:txBody>
                    <a:bodyPr/>
                    <a:lstStyle/>
                    <a:p>
                      <a:pPr>
                        <a:lnSpc>
                          <a:spcPct val="150000"/>
                        </a:lnSpc>
                        <a:spcAft>
                          <a:spcPts val="0"/>
                        </a:spcAft>
                      </a:pPr>
                      <a:r>
                        <a:rPr lang="en-US" sz="1600" b="1" dirty="0">
                          <a:latin typeface="Times New Roman"/>
                          <a:ea typeface="&amp;#39"/>
                          <a:cs typeface="Times New Roman"/>
                        </a:rPr>
                        <a:t>The functions of the operating system</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2.60</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1</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5</a:t>
                      </a:r>
                      <a:endParaRPr lang="en-US" sz="1600" b="1" dirty="0">
                        <a:latin typeface="Times New Roman"/>
                        <a:ea typeface="Times New Roman"/>
                        <a:cs typeface="Times New Roman"/>
                      </a:endParaRPr>
                    </a:p>
                  </a:txBody>
                  <a:tcPr marL="68580" marR="68580" marT="0" marB="0"/>
                </a:tc>
              </a:tr>
              <a:tr h="233918">
                <a:tc>
                  <a:txBody>
                    <a:bodyPr/>
                    <a:lstStyle/>
                    <a:p>
                      <a:pPr>
                        <a:lnSpc>
                          <a:spcPct val="150000"/>
                        </a:lnSpc>
                        <a:spcAft>
                          <a:spcPts val="0"/>
                        </a:spcAft>
                      </a:pPr>
                      <a:r>
                        <a:rPr lang="en-US" sz="1600" b="1" dirty="0">
                          <a:latin typeface="Times New Roman"/>
                          <a:ea typeface="&amp;#39"/>
                          <a:cs typeface="Times New Roman"/>
                        </a:rPr>
                        <a:t>6.</a:t>
                      </a:r>
                      <a:endParaRPr lang="en-US" sz="1600" b="1" dirty="0">
                        <a:latin typeface="Times New Roman"/>
                        <a:ea typeface="Times New Roman"/>
                        <a:cs typeface="Times New Roman"/>
                      </a:endParaRPr>
                    </a:p>
                  </a:txBody>
                  <a:tcPr marL="68580" marR="68580" marT="0" marB="0"/>
                </a:tc>
                <a:tc>
                  <a:txBody>
                    <a:bodyPr/>
                    <a:lstStyle/>
                    <a:p>
                      <a:pPr>
                        <a:lnSpc>
                          <a:spcPct val="150000"/>
                        </a:lnSpc>
                        <a:spcAft>
                          <a:spcPts val="0"/>
                        </a:spcAft>
                      </a:pPr>
                      <a:r>
                        <a:rPr lang="en-US" sz="1600" b="1" dirty="0">
                          <a:latin typeface="Times New Roman"/>
                          <a:ea typeface="&amp;#39"/>
                          <a:cs typeface="Times New Roman"/>
                        </a:rPr>
                        <a:t>Working with word processing software</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2.30</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1</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5</a:t>
                      </a:r>
                      <a:endParaRPr lang="en-US" sz="1600" b="1" dirty="0">
                        <a:latin typeface="Times New Roman"/>
                        <a:ea typeface="Times New Roman"/>
                        <a:cs typeface="Times New Roman"/>
                      </a:endParaRPr>
                    </a:p>
                  </a:txBody>
                  <a:tcPr marL="68580" marR="68580" marT="0" marB="0"/>
                </a:tc>
              </a:tr>
              <a:tr h="233918">
                <a:tc>
                  <a:txBody>
                    <a:bodyPr/>
                    <a:lstStyle/>
                    <a:p>
                      <a:pPr>
                        <a:lnSpc>
                          <a:spcPct val="150000"/>
                        </a:lnSpc>
                        <a:spcAft>
                          <a:spcPts val="0"/>
                        </a:spcAft>
                      </a:pPr>
                      <a:r>
                        <a:rPr lang="en-US" sz="1600" b="1" dirty="0">
                          <a:latin typeface="Times New Roman"/>
                          <a:ea typeface="&amp;#39"/>
                          <a:cs typeface="Times New Roman"/>
                        </a:rPr>
                        <a:t>7.</a:t>
                      </a:r>
                      <a:endParaRPr lang="en-US" sz="1600" b="1" dirty="0">
                        <a:latin typeface="Times New Roman"/>
                        <a:ea typeface="Times New Roman"/>
                        <a:cs typeface="Times New Roman"/>
                      </a:endParaRPr>
                    </a:p>
                  </a:txBody>
                  <a:tcPr marL="68580" marR="68580" marT="0" marB="0"/>
                </a:tc>
                <a:tc>
                  <a:txBody>
                    <a:bodyPr/>
                    <a:lstStyle/>
                    <a:p>
                      <a:pPr>
                        <a:lnSpc>
                          <a:spcPct val="150000"/>
                        </a:lnSpc>
                        <a:spcAft>
                          <a:spcPts val="0"/>
                        </a:spcAft>
                      </a:pPr>
                      <a:r>
                        <a:rPr lang="en-US" sz="1600" b="1" dirty="0">
                          <a:latin typeface="Times New Roman"/>
                          <a:ea typeface="&amp;#39"/>
                          <a:cs typeface="Times New Roman"/>
                        </a:rPr>
                        <a:t>Knowledge of spreadsheet programs</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2.66</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1</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5</a:t>
                      </a:r>
                      <a:endParaRPr lang="en-US" sz="1600" b="1" dirty="0">
                        <a:latin typeface="Times New Roman"/>
                        <a:ea typeface="Times New Roman"/>
                        <a:cs typeface="Times New Roman"/>
                      </a:endParaRPr>
                    </a:p>
                  </a:txBody>
                  <a:tcPr marL="68580" marR="68580" marT="0" marB="0"/>
                </a:tc>
              </a:tr>
              <a:tr h="233918">
                <a:tc>
                  <a:txBody>
                    <a:bodyPr/>
                    <a:lstStyle/>
                    <a:p>
                      <a:pPr>
                        <a:lnSpc>
                          <a:spcPct val="150000"/>
                        </a:lnSpc>
                        <a:spcAft>
                          <a:spcPts val="0"/>
                        </a:spcAft>
                      </a:pPr>
                      <a:r>
                        <a:rPr lang="en-US" sz="1600" b="1" dirty="0">
                          <a:latin typeface="Times New Roman"/>
                          <a:ea typeface="Times New Roman"/>
                          <a:cs typeface="Times New Roman"/>
                        </a:rPr>
                        <a:t>8.</a:t>
                      </a:r>
                    </a:p>
                  </a:txBody>
                  <a:tcPr marL="68580" marR="68580" marT="0" marB="0"/>
                </a:tc>
                <a:tc>
                  <a:txBody>
                    <a:bodyPr/>
                    <a:lstStyle/>
                    <a:p>
                      <a:pPr>
                        <a:lnSpc>
                          <a:spcPct val="150000"/>
                        </a:lnSpc>
                        <a:spcAft>
                          <a:spcPts val="0"/>
                        </a:spcAft>
                      </a:pPr>
                      <a:r>
                        <a:rPr lang="en-US" sz="1600" b="1" dirty="0">
                          <a:latin typeface="Times New Roman"/>
                          <a:ea typeface="&amp;#39"/>
                          <a:cs typeface="Times New Roman"/>
                        </a:rPr>
                        <a:t>Using Databases</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2.45</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1</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5</a:t>
                      </a:r>
                      <a:endParaRPr lang="en-US" sz="1600" b="1" dirty="0">
                        <a:latin typeface="Times New Roman"/>
                        <a:ea typeface="Times New Roman"/>
                        <a:cs typeface="Times New Roman"/>
                      </a:endParaRPr>
                    </a:p>
                  </a:txBody>
                  <a:tcPr marL="68580" marR="68580" marT="0" marB="0"/>
                </a:tc>
              </a:tr>
              <a:tr h="233918">
                <a:tc>
                  <a:txBody>
                    <a:bodyPr/>
                    <a:lstStyle/>
                    <a:p>
                      <a:pPr>
                        <a:lnSpc>
                          <a:spcPct val="150000"/>
                        </a:lnSpc>
                        <a:spcAft>
                          <a:spcPts val="0"/>
                        </a:spcAft>
                      </a:pPr>
                      <a:r>
                        <a:rPr lang="en-US" sz="1600" b="1" dirty="0">
                          <a:latin typeface="Times New Roman"/>
                          <a:ea typeface="Times New Roman"/>
                          <a:cs typeface="Times New Roman"/>
                        </a:rPr>
                        <a:t>9.</a:t>
                      </a:r>
                    </a:p>
                  </a:txBody>
                  <a:tcPr marL="68580" marR="68580" marT="0" marB="0"/>
                </a:tc>
                <a:tc>
                  <a:txBody>
                    <a:bodyPr/>
                    <a:lstStyle/>
                    <a:p>
                      <a:pPr>
                        <a:lnSpc>
                          <a:spcPct val="150000"/>
                        </a:lnSpc>
                        <a:spcAft>
                          <a:spcPts val="0"/>
                        </a:spcAft>
                      </a:pPr>
                      <a:r>
                        <a:rPr lang="en-US" sz="1600" b="1" dirty="0">
                          <a:latin typeface="Times New Roman"/>
                          <a:ea typeface="&amp;#39"/>
                          <a:cs typeface="Times New Roman"/>
                        </a:rPr>
                        <a:t>Using software to create presentations</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2.63</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1</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5</a:t>
                      </a:r>
                      <a:endParaRPr lang="en-US" sz="1600" b="1" dirty="0">
                        <a:latin typeface="Times New Roman"/>
                        <a:ea typeface="Times New Roman"/>
                        <a:cs typeface="Times New Roman"/>
                      </a:endParaRPr>
                    </a:p>
                  </a:txBody>
                  <a:tcPr marL="68580" marR="68580" marT="0" marB="0"/>
                </a:tc>
              </a:tr>
              <a:tr h="233918">
                <a:tc>
                  <a:txBody>
                    <a:bodyPr/>
                    <a:lstStyle/>
                    <a:p>
                      <a:pPr>
                        <a:lnSpc>
                          <a:spcPct val="150000"/>
                        </a:lnSpc>
                        <a:spcAft>
                          <a:spcPts val="0"/>
                        </a:spcAft>
                      </a:pPr>
                      <a:r>
                        <a:rPr lang="en-US" sz="1600" b="1" dirty="0">
                          <a:latin typeface="Times New Roman"/>
                          <a:ea typeface="Times New Roman"/>
                          <a:cs typeface="Times New Roman"/>
                        </a:rPr>
                        <a:t>10.</a:t>
                      </a:r>
                    </a:p>
                  </a:txBody>
                  <a:tcPr marL="68580" marR="68580" marT="0" marB="0"/>
                </a:tc>
                <a:tc>
                  <a:txBody>
                    <a:bodyPr/>
                    <a:lstStyle/>
                    <a:p>
                      <a:pPr>
                        <a:lnSpc>
                          <a:spcPct val="150000"/>
                        </a:lnSpc>
                        <a:spcAft>
                          <a:spcPts val="0"/>
                        </a:spcAft>
                      </a:pPr>
                      <a:r>
                        <a:rPr lang="en-US" sz="1600" b="1" dirty="0">
                          <a:latin typeface="Times New Roman"/>
                          <a:ea typeface="&amp;#39"/>
                          <a:cs typeface="Times New Roman"/>
                        </a:rPr>
                        <a:t>Use of software for web browsing</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2.21</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1</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5</a:t>
                      </a:r>
                      <a:endParaRPr lang="en-US" sz="1600" b="1" dirty="0">
                        <a:latin typeface="Times New Roman"/>
                        <a:ea typeface="Times New Roman"/>
                        <a:cs typeface="Times New Roman"/>
                      </a:endParaRPr>
                    </a:p>
                  </a:txBody>
                  <a:tcPr marL="68580" marR="68580" marT="0" marB="0"/>
                </a:tc>
              </a:tr>
              <a:tr h="233918">
                <a:tc>
                  <a:txBody>
                    <a:bodyPr/>
                    <a:lstStyle/>
                    <a:p>
                      <a:pPr>
                        <a:lnSpc>
                          <a:spcPct val="150000"/>
                        </a:lnSpc>
                        <a:spcAft>
                          <a:spcPts val="0"/>
                        </a:spcAft>
                      </a:pPr>
                      <a:r>
                        <a:rPr lang="en-US" sz="1600" b="1" dirty="0">
                          <a:latin typeface="Times New Roman"/>
                          <a:ea typeface="Times New Roman"/>
                          <a:cs typeface="Times New Roman"/>
                        </a:rPr>
                        <a:t>11.</a:t>
                      </a:r>
                    </a:p>
                  </a:txBody>
                  <a:tcPr marL="68580" marR="68580" marT="0" marB="0"/>
                </a:tc>
                <a:tc>
                  <a:txBody>
                    <a:bodyPr/>
                    <a:lstStyle/>
                    <a:p>
                      <a:pPr>
                        <a:lnSpc>
                          <a:spcPct val="150000"/>
                        </a:lnSpc>
                        <a:spcAft>
                          <a:spcPts val="0"/>
                        </a:spcAft>
                      </a:pPr>
                      <a:r>
                        <a:rPr lang="en-US" sz="1600" b="1" dirty="0">
                          <a:latin typeface="Times New Roman"/>
                          <a:ea typeface="&amp;#39"/>
                          <a:cs typeface="Times New Roman"/>
                        </a:rPr>
                        <a:t>Communication on the Web</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2.71</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1</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5</a:t>
                      </a:r>
                      <a:endParaRPr lang="en-US" sz="1600" b="1" dirty="0">
                        <a:latin typeface="Times New Roman"/>
                        <a:ea typeface="Times New Roman"/>
                        <a:cs typeface="Times New Roman"/>
                      </a:endParaRPr>
                    </a:p>
                  </a:txBody>
                  <a:tcPr marL="68580" marR="68580" marT="0" marB="0"/>
                </a:tc>
              </a:tr>
              <a:tr h="233918">
                <a:tc>
                  <a:txBody>
                    <a:bodyPr/>
                    <a:lstStyle/>
                    <a:p>
                      <a:pPr>
                        <a:lnSpc>
                          <a:spcPct val="150000"/>
                        </a:lnSpc>
                        <a:spcAft>
                          <a:spcPts val="0"/>
                        </a:spcAft>
                      </a:pPr>
                      <a:r>
                        <a:rPr lang="en-US" sz="1600" b="1" dirty="0">
                          <a:latin typeface="Times New Roman"/>
                          <a:ea typeface="Times New Roman"/>
                          <a:cs typeface="Times New Roman"/>
                        </a:rPr>
                        <a:t>12.</a:t>
                      </a:r>
                    </a:p>
                  </a:txBody>
                  <a:tcPr marL="68580" marR="68580" marT="0" marB="0"/>
                </a:tc>
                <a:tc>
                  <a:txBody>
                    <a:bodyPr/>
                    <a:lstStyle/>
                    <a:p>
                      <a:pPr>
                        <a:lnSpc>
                          <a:spcPct val="150000"/>
                        </a:lnSpc>
                        <a:spcAft>
                          <a:spcPts val="0"/>
                        </a:spcAft>
                      </a:pPr>
                      <a:r>
                        <a:rPr lang="en-US" sz="1600" b="1" dirty="0">
                          <a:latin typeface="Times New Roman"/>
                          <a:ea typeface="&amp;#39"/>
                          <a:cs typeface="Times New Roman"/>
                        </a:rPr>
                        <a:t>Using e-mail</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2.39</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1</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5</a:t>
                      </a:r>
                      <a:endParaRPr lang="en-US" sz="1600" b="1" dirty="0">
                        <a:latin typeface="Times New Roman"/>
                        <a:ea typeface="Times New Roman"/>
                        <a:cs typeface="Times New Roman"/>
                      </a:endParaRPr>
                    </a:p>
                  </a:txBody>
                  <a:tcPr marL="68580" marR="68580" marT="0" marB="0"/>
                </a:tc>
              </a:tr>
              <a:tr h="233918">
                <a:tc>
                  <a:txBody>
                    <a:bodyPr/>
                    <a:lstStyle/>
                    <a:p>
                      <a:pPr>
                        <a:lnSpc>
                          <a:spcPct val="150000"/>
                        </a:lnSpc>
                        <a:spcAft>
                          <a:spcPts val="0"/>
                        </a:spcAft>
                      </a:pPr>
                      <a:r>
                        <a:rPr lang="en-US" sz="1600" b="1" dirty="0">
                          <a:latin typeface="Times New Roman"/>
                          <a:ea typeface="Times New Roman"/>
                          <a:cs typeface="Times New Roman"/>
                        </a:rPr>
                        <a:t>13.</a:t>
                      </a:r>
                    </a:p>
                  </a:txBody>
                  <a:tcPr marL="68580" marR="68580" marT="0" marB="0"/>
                </a:tc>
                <a:tc>
                  <a:txBody>
                    <a:bodyPr/>
                    <a:lstStyle/>
                    <a:p>
                      <a:pPr algn="just">
                        <a:lnSpc>
                          <a:spcPct val="150000"/>
                        </a:lnSpc>
                        <a:spcAft>
                          <a:spcPts val="0"/>
                        </a:spcAft>
                      </a:pPr>
                      <a:r>
                        <a:rPr lang="en-US" sz="1600" b="1" dirty="0">
                          <a:latin typeface="Times New Roman"/>
                          <a:ea typeface="&amp;#39"/>
                          <a:cs typeface="Times New Roman"/>
                        </a:rPr>
                        <a:t>The selection of educational software for </a:t>
                      </a:r>
                      <a:r>
                        <a:rPr lang="en-US" sz="1600" b="1" dirty="0" smtClean="0">
                          <a:latin typeface="Times New Roman"/>
                          <a:ea typeface="&amp;#39"/>
                          <a:cs typeface="Times New Roman"/>
                        </a:rPr>
                        <a:t> individual  subjects</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2.85</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1</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5</a:t>
                      </a:r>
                      <a:endParaRPr lang="en-US" sz="1600" b="1" dirty="0">
                        <a:latin typeface="Times New Roman"/>
                        <a:ea typeface="Times New Roman"/>
                        <a:cs typeface="Times New Roman"/>
                      </a:endParaRPr>
                    </a:p>
                  </a:txBody>
                  <a:tcPr marL="68580" marR="68580" marT="0" marB="0"/>
                </a:tc>
              </a:tr>
              <a:tr h="233918">
                <a:tc>
                  <a:txBody>
                    <a:bodyPr/>
                    <a:lstStyle/>
                    <a:p>
                      <a:pPr>
                        <a:lnSpc>
                          <a:spcPct val="150000"/>
                        </a:lnSpc>
                        <a:spcAft>
                          <a:spcPts val="0"/>
                        </a:spcAft>
                      </a:pPr>
                      <a:r>
                        <a:rPr lang="en-US" sz="1600" b="1" dirty="0">
                          <a:latin typeface="Times New Roman"/>
                          <a:ea typeface="Times New Roman"/>
                          <a:cs typeface="Times New Roman"/>
                        </a:rPr>
                        <a:t>14.</a:t>
                      </a:r>
                    </a:p>
                  </a:txBody>
                  <a:tcPr marL="68580" marR="68580" marT="0" marB="0"/>
                </a:tc>
                <a:tc>
                  <a:txBody>
                    <a:bodyPr/>
                    <a:lstStyle/>
                    <a:p>
                      <a:pPr algn="just">
                        <a:lnSpc>
                          <a:spcPct val="150000"/>
                        </a:lnSpc>
                        <a:spcAft>
                          <a:spcPts val="0"/>
                        </a:spcAft>
                      </a:pPr>
                      <a:r>
                        <a:rPr lang="en-US" sz="1600" b="1" dirty="0">
                          <a:latin typeface="Times New Roman"/>
                          <a:ea typeface="&amp;#39"/>
                          <a:cs typeface="Times New Roman"/>
                        </a:rPr>
                        <a:t>The use of educational web portal</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2.92</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1</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5</a:t>
                      </a:r>
                      <a:endParaRPr lang="en-US" sz="1600" b="1" dirty="0">
                        <a:latin typeface="Times New Roman"/>
                        <a:ea typeface="Times New Roman"/>
                        <a:cs typeface="Times New Roman"/>
                      </a:endParaRPr>
                    </a:p>
                  </a:txBody>
                  <a:tcPr marL="68580" marR="68580" marT="0" marB="0"/>
                </a:tc>
              </a:tr>
            </a:tbl>
          </a:graphicData>
        </a:graphic>
      </p:graphicFrame>
      <p:sp>
        <p:nvSpPr>
          <p:cNvPr id="16385" name="Rectangle 1"/>
          <p:cNvSpPr>
            <a:spLocks noChangeArrowheads="1"/>
          </p:cNvSpPr>
          <p:nvPr/>
        </p:nvSpPr>
        <p:spPr bwMode="auto">
          <a:xfrm>
            <a:off x="213859" y="0"/>
            <a:ext cx="478849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1" i="1" u="none" strike="noStrike" cap="none" normalizeH="0" baseline="0" dirty="0" smtClean="0">
                <a:ln>
                  <a:noFill/>
                </a:ln>
                <a:solidFill>
                  <a:schemeClr val="tx1"/>
                </a:solidFill>
                <a:effectLst/>
                <a:latin typeface="Arial" pitchFamily="34" charset="0"/>
                <a:ea typeface="&amp;#39"/>
                <a:cs typeface="Arial" pitchFamily="34" charset="0"/>
              </a:rPr>
              <a:t>Results of descriptive analysis of the data</a:t>
            </a:r>
            <a:endParaRPr kumimoji="0" lang="en-US"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228600" y="762000"/>
          <a:ext cx="8686800" cy="5865867"/>
        </p:xfrm>
        <a:graphic>
          <a:graphicData uri="http://schemas.openxmlformats.org/drawingml/2006/table">
            <a:tbl>
              <a:tblPr firstRow="1" bandRow="1">
                <a:tableStyleId>{5C22544A-7EE6-4342-B048-85BDC9FD1C3A}</a:tableStyleId>
              </a:tblPr>
              <a:tblGrid>
                <a:gridCol w="402168"/>
                <a:gridCol w="5710767"/>
                <a:gridCol w="1045632"/>
                <a:gridCol w="884766"/>
                <a:gridCol w="643467"/>
              </a:tblGrid>
              <a:tr h="239181">
                <a:tc rowSpan="2">
                  <a:txBody>
                    <a:bodyPr/>
                    <a:lstStyle/>
                    <a:p>
                      <a:pPr algn="just">
                        <a:lnSpc>
                          <a:spcPct val="150000"/>
                        </a:lnSpc>
                        <a:spcAft>
                          <a:spcPts val="0"/>
                        </a:spcAft>
                      </a:pPr>
                      <a:r>
                        <a:rPr lang="en-US" sz="1600" dirty="0" smtClean="0">
                          <a:solidFill>
                            <a:schemeClr val="bg1"/>
                          </a:solidFill>
                          <a:latin typeface="Times New Roman"/>
                          <a:ea typeface="&amp;#39"/>
                          <a:cs typeface="Times New Roman"/>
                        </a:rPr>
                        <a:t>Br.</a:t>
                      </a:r>
                      <a:endParaRPr lang="en-US" sz="1600" dirty="0">
                        <a:solidFill>
                          <a:schemeClr val="bg1"/>
                        </a:solidFill>
                        <a:latin typeface="Times New Roman"/>
                        <a:ea typeface="Times New Roman"/>
                        <a:cs typeface="Times New Roman"/>
                      </a:endParaRPr>
                    </a:p>
                  </a:txBody>
                  <a:tcPr marL="68580" marR="68580" marT="0" marB="0">
                    <a:solidFill>
                      <a:srgbClr val="92D050"/>
                    </a:solidFill>
                  </a:tcPr>
                </a:tc>
                <a:tc rowSpan="2">
                  <a:txBody>
                    <a:bodyPr/>
                    <a:lstStyle/>
                    <a:p>
                      <a:pPr algn="ctr">
                        <a:lnSpc>
                          <a:spcPct val="150000"/>
                        </a:lnSpc>
                        <a:spcAft>
                          <a:spcPts val="0"/>
                        </a:spcAft>
                      </a:pPr>
                      <a:r>
                        <a:rPr lang="en-US" sz="1600" dirty="0">
                          <a:solidFill>
                            <a:schemeClr val="bg1"/>
                          </a:solidFill>
                          <a:latin typeface="Times New Roman"/>
                          <a:ea typeface="&amp;#39"/>
                          <a:cs typeface="Times New Roman"/>
                        </a:rPr>
                        <a:t>Question</a:t>
                      </a:r>
                      <a:endParaRPr lang="en-US" sz="1600" dirty="0">
                        <a:solidFill>
                          <a:schemeClr val="bg1"/>
                        </a:solidFill>
                        <a:latin typeface="Times New Roman"/>
                        <a:ea typeface="Times New Roman"/>
                        <a:cs typeface="Times New Roman"/>
                      </a:endParaRPr>
                    </a:p>
                  </a:txBody>
                  <a:tcPr marL="68580" marR="68580" marT="0" marB="0">
                    <a:solidFill>
                      <a:srgbClr val="92D050"/>
                    </a:solidFill>
                  </a:tcPr>
                </a:tc>
                <a:tc gridSpan="3">
                  <a:txBody>
                    <a:bodyPr/>
                    <a:lstStyle/>
                    <a:p>
                      <a:pPr algn="ctr">
                        <a:lnSpc>
                          <a:spcPct val="150000"/>
                        </a:lnSpc>
                        <a:spcAft>
                          <a:spcPts val="0"/>
                        </a:spcAft>
                      </a:pPr>
                      <a:r>
                        <a:rPr lang="en-US" sz="1600" dirty="0">
                          <a:solidFill>
                            <a:schemeClr val="bg1"/>
                          </a:solidFill>
                          <a:latin typeface="Times New Roman"/>
                          <a:ea typeface="&amp;#39"/>
                          <a:cs typeface="Times New Roman"/>
                        </a:rPr>
                        <a:t>Teachers</a:t>
                      </a:r>
                      <a:endParaRPr lang="en-US" sz="1600" dirty="0">
                        <a:solidFill>
                          <a:schemeClr val="bg1"/>
                        </a:solidFill>
                        <a:latin typeface="Times New Roman"/>
                        <a:ea typeface="Times New Roman"/>
                        <a:cs typeface="Times New Roman"/>
                      </a:endParaRPr>
                    </a:p>
                  </a:txBody>
                  <a:tcPr marL="68580" marR="68580" marT="0" marB="0">
                    <a:solidFill>
                      <a:srgbClr val="92D050"/>
                    </a:solidFill>
                  </a:tcPr>
                </a:tc>
                <a:tc hMerge="1">
                  <a:txBody>
                    <a:bodyPr/>
                    <a:lstStyle/>
                    <a:p>
                      <a:endParaRPr lang="en-US"/>
                    </a:p>
                  </a:txBody>
                  <a:tcPr/>
                </a:tc>
                <a:tc hMerge="1">
                  <a:txBody>
                    <a:bodyPr/>
                    <a:lstStyle/>
                    <a:p>
                      <a:endParaRPr lang="en-US"/>
                    </a:p>
                  </a:txBody>
                  <a:tcPr/>
                </a:tc>
              </a:tr>
              <a:tr h="91440">
                <a:tc vMerge="1">
                  <a:txBody>
                    <a:bodyPr/>
                    <a:lstStyle/>
                    <a:p>
                      <a:endParaRPr lang="en-US"/>
                    </a:p>
                  </a:txBody>
                  <a:tcPr/>
                </a:tc>
                <a:tc vMerge="1">
                  <a:txBody>
                    <a:bodyPr/>
                    <a:lstStyle/>
                    <a:p>
                      <a:endParaRPr lang="en-US"/>
                    </a:p>
                  </a:txBody>
                  <a:tcPr/>
                </a:tc>
                <a:tc>
                  <a:txBody>
                    <a:bodyPr/>
                    <a:lstStyle/>
                    <a:p>
                      <a:pPr algn="ctr">
                        <a:lnSpc>
                          <a:spcPct val="150000"/>
                        </a:lnSpc>
                        <a:spcAft>
                          <a:spcPts val="0"/>
                        </a:spcAft>
                      </a:pPr>
                      <a:r>
                        <a:rPr lang="en-US" sz="1600" b="1" dirty="0">
                          <a:solidFill>
                            <a:schemeClr val="bg1"/>
                          </a:solidFill>
                          <a:latin typeface="Times New Roman"/>
                          <a:ea typeface="&amp;#39"/>
                          <a:cs typeface="Times New Roman"/>
                        </a:rPr>
                        <a:t>AS</a:t>
                      </a:r>
                      <a:endParaRPr lang="en-US" sz="1600" dirty="0">
                        <a:solidFill>
                          <a:schemeClr val="bg1"/>
                        </a:solidFill>
                        <a:latin typeface="Times New Roman"/>
                        <a:ea typeface="Times New Roman"/>
                        <a:cs typeface="Times New Roman"/>
                      </a:endParaRPr>
                    </a:p>
                  </a:txBody>
                  <a:tcPr marL="68580" marR="68580" marT="0" marB="0">
                    <a:solidFill>
                      <a:srgbClr val="92D050"/>
                    </a:solidFill>
                  </a:tcPr>
                </a:tc>
                <a:tc>
                  <a:txBody>
                    <a:bodyPr/>
                    <a:lstStyle/>
                    <a:p>
                      <a:pPr algn="ctr">
                        <a:lnSpc>
                          <a:spcPct val="150000"/>
                        </a:lnSpc>
                        <a:spcAft>
                          <a:spcPts val="0"/>
                        </a:spcAft>
                      </a:pPr>
                      <a:r>
                        <a:rPr lang="en-US" sz="1600" b="1" dirty="0">
                          <a:solidFill>
                            <a:schemeClr val="bg1"/>
                          </a:solidFill>
                          <a:latin typeface="Times New Roman"/>
                          <a:ea typeface="&amp;#39"/>
                          <a:cs typeface="Times New Roman"/>
                        </a:rPr>
                        <a:t>Min.</a:t>
                      </a:r>
                      <a:endParaRPr lang="en-US" sz="1600" dirty="0">
                        <a:solidFill>
                          <a:schemeClr val="bg1"/>
                        </a:solidFill>
                        <a:latin typeface="Times New Roman"/>
                        <a:ea typeface="Times New Roman"/>
                        <a:cs typeface="Times New Roman"/>
                      </a:endParaRPr>
                    </a:p>
                  </a:txBody>
                  <a:tcPr marL="68580" marR="68580" marT="0" marB="0">
                    <a:solidFill>
                      <a:srgbClr val="92D050"/>
                    </a:solidFill>
                  </a:tcPr>
                </a:tc>
                <a:tc>
                  <a:txBody>
                    <a:bodyPr/>
                    <a:lstStyle/>
                    <a:p>
                      <a:pPr algn="ctr">
                        <a:lnSpc>
                          <a:spcPct val="150000"/>
                        </a:lnSpc>
                        <a:spcAft>
                          <a:spcPts val="0"/>
                        </a:spcAft>
                      </a:pPr>
                      <a:r>
                        <a:rPr lang="en-US" sz="1600" b="1" dirty="0">
                          <a:solidFill>
                            <a:schemeClr val="bg1"/>
                          </a:solidFill>
                          <a:latin typeface="Times New Roman"/>
                          <a:ea typeface="&amp;#39"/>
                          <a:cs typeface="Times New Roman"/>
                        </a:rPr>
                        <a:t>Max.</a:t>
                      </a:r>
                      <a:endParaRPr lang="en-US" sz="1600" dirty="0">
                        <a:solidFill>
                          <a:schemeClr val="bg1"/>
                        </a:solidFill>
                        <a:latin typeface="Times New Roman"/>
                        <a:ea typeface="Times New Roman"/>
                        <a:cs typeface="Times New Roman"/>
                      </a:endParaRPr>
                    </a:p>
                  </a:txBody>
                  <a:tcPr marL="68580" marR="68580" marT="0" marB="0">
                    <a:solidFill>
                      <a:srgbClr val="92D050"/>
                    </a:solidFill>
                  </a:tcPr>
                </a:tc>
              </a:tr>
              <a:tr h="233918">
                <a:tc>
                  <a:txBody>
                    <a:bodyPr/>
                    <a:lstStyle/>
                    <a:p>
                      <a:pPr>
                        <a:lnSpc>
                          <a:spcPct val="150000"/>
                        </a:lnSpc>
                        <a:spcAft>
                          <a:spcPts val="0"/>
                        </a:spcAft>
                      </a:pPr>
                      <a:r>
                        <a:rPr lang="en-US" sz="1600" b="1" dirty="0">
                          <a:latin typeface="Times New Roman"/>
                          <a:ea typeface="Times New Roman"/>
                          <a:cs typeface="Times New Roman"/>
                        </a:rPr>
                        <a:t>15.</a:t>
                      </a:r>
                    </a:p>
                  </a:txBody>
                  <a:tcPr marL="68580" marR="68580" marT="0" marB="0"/>
                </a:tc>
                <a:tc>
                  <a:txBody>
                    <a:bodyPr/>
                    <a:lstStyle/>
                    <a:p>
                      <a:pPr algn="just">
                        <a:lnSpc>
                          <a:spcPct val="150000"/>
                        </a:lnSpc>
                        <a:spcAft>
                          <a:spcPts val="0"/>
                        </a:spcAft>
                      </a:pPr>
                      <a:r>
                        <a:rPr lang="en-US" sz="1600" b="1" dirty="0">
                          <a:latin typeface="Times New Roman"/>
                          <a:ea typeface="&amp;#39"/>
                          <a:cs typeface="Times New Roman"/>
                        </a:rPr>
                        <a:t>Setting the educational content of educational web portal</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3.56</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1</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5</a:t>
                      </a:r>
                      <a:endParaRPr lang="en-US" sz="1600" b="1" dirty="0">
                        <a:latin typeface="Times New Roman"/>
                        <a:ea typeface="Times New Roman"/>
                        <a:cs typeface="Times New Roman"/>
                      </a:endParaRPr>
                    </a:p>
                  </a:txBody>
                  <a:tcPr marL="68580" marR="68580" marT="0" marB="0"/>
                </a:tc>
              </a:tr>
              <a:tr h="233918">
                <a:tc>
                  <a:txBody>
                    <a:bodyPr/>
                    <a:lstStyle/>
                    <a:p>
                      <a:pPr>
                        <a:lnSpc>
                          <a:spcPct val="150000"/>
                        </a:lnSpc>
                        <a:spcAft>
                          <a:spcPts val="0"/>
                        </a:spcAft>
                      </a:pPr>
                      <a:r>
                        <a:rPr lang="en-US" sz="1600" b="1" dirty="0">
                          <a:latin typeface="Times New Roman"/>
                          <a:ea typeface="Times New Roman"/>
                          <a:cs typeface="Times New Roman"/>
                        </a:rPr>
                        <a:t>16.</a:t>
                      </a:r>
                    </a:p>
                  </a:txBody>
                  <a:tcPr marL="68580" marR="68580" marT="0" marB="0"/>
                </a:tc>
                <a:tc>
                  <a:txBody>
                    <a:bodyPr/>
                    <a:lstStyle/>
                    <a:p>
                      <a:pPr>
                        <a:lnSpc>
                          <a:spcPct val="150000"/>
                        </a:lnSpc>
                        <a:spcAft>
                          <a:spcPts val="0"/>
                        </a:spcAft>
                      </a:pPr>
                      <a:r>
                        <a:rPr lang="en-US" sz="1600" b="1" dirty="0" smtClean="0">
                          <a:latin typeface="Times New Roman"/>
                          <a:ea typeface="&amp;#39"/>
                          <a:cs typeface="Times New Roman"/>
                        </a:rPr>
                        <a:t>Digitalization </a:t>
                      </a:r>
                      <a:r>
                        <a:rPr lang="en-US" sz="1600" b="1" dirty="0">
                          <a:latin typeface="Times New Roman"/>
                          <a:ea typeface="&amp;#39"/>
                          <a:cs typeface="Times New Roman"/>
                        </a:rPr>
                        <a:t>of learning materials</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3.17</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1</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5</a:t>
                      </a:r>
                      <a:endParaRPr lang="en-US" sz="1600" b="1" dirty="0">
                        <a:latin typeface="Times New Roman"/>
                        <a:ea typeface="Times New Roman"/>
                        <a:cs typeface="Times New Roman"/>
                      </a:endParaRPr>
                    </a:p>
                  </a:txBody>
                  <a:tcPr marL="68580" marR="68580" marT="0" marB="0"/>
                </a:tc>
              </a:tr>
              <a:tr h="233918">
                <a:tc>
                  <a:txBody>
                    <a:bodyPr/>
                    <a:lstStyle/>
                    <a:p>
                      <a:pPr>
                        <a:lnSpc>
                          <a:spcPct val="150000"/>
                        </a:lnSpc>
                        <a:spcAft>
                          <a:spcPts val="0"/>
                        </a:spcAft>
                      </a:pPr>
                      <a:r>
                        <a:rPr lang="en-US" sz="1600" b="1" dirty="0">
                          <a:latin typeface="Times New Roman"/>
                          <a:ea typeface="Times New Roman"/>
                          <a:cs typeface="Times New Roman"/>
                        </a:rPr>
                        <a:t>17.</a:t>
                      </a:r>
                    </a:p>
                  </a:txBody>
                  <a:tcPr marL="68580" marR="68580" marT="0" marB="0"/>
                </a:tc>
                <a:tc>
                  <a:txBody>
                    <a:bodyPr/>
                    <a:lstStyle/>
                    <a:p>
                      <a:pPr>
                        <a:lnSpc>
                          <a:spcPct val="150000"/>
                        </a:lnSpc>
                        <a:spcAft>
                          <a:spcPts val="0"/>
                        </a:spcAft>
                      </a:pPr>
                      <a:r>
                        <a:rPr lang="en-US" sz="1600" b="1" dirty="0">
                          <a:latin typeface="Times New Roman"/>
                          <a:ea typeface="&amp;#39"/>
                          <a:cs typeface="Times New Roman"/>
                        </a:rPr>
                        <a:t>The use of digital materials in teaching and learning process.</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3.07</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1</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5</a:t>
                      </a:r>
                      <a:endParaRPr lang="en-US" sz="1600" b="1" dirty="0">
                        <a:latin typeface="Times New Roman"/>
                        <a:ea typeface="Times New Roman"/>
                        <a:cs typeface="Times New Roman"/>
                      </a:endParaRPr>
                    </a:p>
                  </a:txBody>
                  <a:tcPr marL="68580" marR="68580" marT="0" marB="0"/>
                </a:tc>
              </a:tr>
              <a:tr h="233918">
                <a:tc>
                  <a:txBody>
                    <a:bodyPr/>
                    <a:lstStyle/>
                    <a:p>
                      <a:pPr>
                        <a:lnSpc>
                          <a:spcPct val="150000"/>
                        </a:lnSpc>
                        <a:spcAft>
                          <a:spcPts val="0"/>
                        </a:spcAft>
                      </a:pPr>
                      <a:r>
                        <a:rPr lang="en-US" sz="1600" b="1" dirty="0">
                          <a:latin typeface="Times New Roman"/>
                          <a:ea typeface="Times New Roman"/>
                          <a:cs typeface="Times New Roman"/>
                        </a:rPr>
                        <a:t>18.</a:t>
                      </a:r>
                    </a:p>
                  </a:txBody>
                  <a:tcPr marL="68580" marR="68580" marT="0" marB="0"/>
                </a:tc>
                <a:tc>
                  <a:txBody>
                    <a:bodyPr/>
                    <a:lstStyle/>
                    <a:p>
                      <a:pPr algn="just">
                        <a:lnSpc>
                          <a:spcPct val="150000"/>
                        </a:lnSpc>
                        <a:spcAft>
                          <a:spcPts val="0"/>
                        </a:spcAft>
                      </a:pPr>
                      <a:r>
                        <a:rPr lang="en-US" sz="1600" b="1" dirty="0">
                          <a:latin typeface="Times New Roman"/>
                          <a:ea typeface="&amp;#39"/>
                          <a:cs typeface="Times New Roman"/>
                        </a:rPr>
                        <a:t>Using </a:t>
                      </a:r>
                      <a:r>
                        <a:rPr lang="en-US" sz="1600" b="1" dirty="0" smtClean="0">
                          <a:latin typeface="Times New Roman"/>
                          <a:ea typeface="&amp;#39"/>
                          <a:cs typeface="Times New Roman"/>
                        </a:rPr>
                        <a:t>final </a:t>
                      </a:r>
                      <a:r>
                        <a:rPr lang="en-US" sz="1600" b="1" dirty="0">
                          <a:latin typeface="Times New Roman"/>
                          <a:ea typeface="&amp;#39"/>
                          <a:cs typeface="Times New Roman"/>
                        </a:rPr>
                        <a:t>website content </a:t>
                      </a:r>
                      <a:r>
                        <a:rPr lang="en-US" sz="1600" b="1" dirty="0" smtClean="0">
                          <a:latin typeface="Times New Roman"/>
                          <a:ea typeface="&amp;#39"/>
                          <a:cs typeface="Times New Roman"/>
                        </a:rPr>
                        <a:t>(movies</a:t>
                      </a:r>
                      <a:r>
                        <a:rPr lang="en-US" sz="1600" b="1" dirty="0">
                          <a:latin typeface="Times New Roman"/>
                          <a:ea typeface="&amp;#39"/>
                          <a:cs typeface="Times New Roman"/>
                        </a:rPr>
                        <a:t>, </a:t>
                      </a:r>
                      <a:r>
                        <a:rPr lang="en-US" sz="1600" b="1" dirty="0" smtClean="0">
                          <a:latin typeface="Times New Roman"/>
                          <a:ea typeface="&amp;#39"/>
                          <a:cs typeface="Times New Roman"/>
                        </a:rPr>
                        <a:t>animations</a:t>
                      </a:r>
                      <a:r>
                        <a:rPr lang="en-US" sz="1600" b="1" dirty="0">
                          <a:latin typeface="Times New Roman"/>
                          <a:ea typeface="&amp;#39"/>
                          <a:cs typeface="Times New Roman"/>
                        </a:rPr>
                        <a:t>, </a:t>
                      </a:r>
                      <a:r>
                        <a:rPr lang="en-US" sz="1600" b="1" dirty="0" smtClean="0">
                          <a:latin typeface="Times New Roman"/>
                          <a:ea typeface="&amp;#39"/>
                          <a:cs typeface="Times New Roman"/>
                        </a:rPr>
                        <a:t>graphics</a:t>
                      </a:r>
                      <a:r>
                        <a:rPr lang="en-US" sz="1600" b="1" dirty="0">
                          <a:latin typeface="Times New Roman"/>
                          <a:ea typeface="&amp;#39"/>
                          <a:cs typeface="Times New Roman"/>
                        </a:rPr>
                        <a:t>, </a:t>
                      </a:r>
                      <a:r>
                        <a:rPr lang="en-US" sz="1600" b="1" dirty="0" smtClean="0">
                          <a:latin typeface="Times New Roman"/>
                          <a:ea typeface="&amp;#39"/>
                          <a:cs typeface="Times New Roman"/>
                        </a:rPr>
                        <a:t>sound</a:t>
                      </a:r>
                      <a:r>
                        <a:rPr lang="en-US" sz="1600" b="1" dirty="0">
                          <a:latin typeface="Times New Roman"/>
                          <a:ea typeface="&amp;#39"/>
                          <a:cs typeface="Times New Roman"/>
                        </a:rPr>
                        <a:t>)</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2.67</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1</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5</a:t>
                      </a:r>
                      <a:endParaRPr lang="en-US" sz="1600" b="1" dirty="0">
                        <a:latin typeface="Times New Roman"/>
                        <a:ea typeface="Times New Roman"/>
                        <a:cs typeface="Times New Roman"/>
                      </a:endParaRPr>
                    </a:p>
                  </a:txBody>
                  <a:tcPr marL="68580" marR="68580" marT="0" marB="0"/>
                </a:tc>
              </a:tr>
              <a:tr h="233918">
                <a:tc>
                  <a:txBody>
                    <a:bodyPr/>
                    <a:lstStyle/>
                    <a:p>
                      <a:pPr>
                        <a:lnSpc>
                          <a:spcPct val="150000"/>
                        </a:lnSpc>
                        <a:spcAft>
                          <a:spcPts val="0"/>
                        </a:spcAft>
                      </a:pPr>
                      <a:r>
                        <a:rPr lang="en-US" sz="1600" b="1" dirty="0">
                          <a:latin typeface="Times New Roman"/>
                          <a:ea typeface="Times New Roman"/>
                          <a:cs typeface="Times New Roman"/>
                        </a:rPr>
                        <a:t>19.</a:t>
                      </a:r>
                    </a:p>
                  </a:txBody>
                  <a:tcPr marL="68580" marR="68580" marT="0" marB="0"/>
                </a:tc>
                <a:tc>
                  <a:txBody>
                    <a:bodyPr/>
                    <a:lstStyle/>
                    <a:p>
                      <a:pPr>
                        <a:lnSpc>
                          <a:spcPct val="150000"/>
                        </a:lnSpc>
                        <a:spcAft>
                          <a:spcPts val="0"/>
                        </a:spcAft>
                      </a:pPr>
                      <a:r>
                        <a:rPr lang="en-US" sz="1600" b="1" dirty="0">
                          <a:latin typeface="Times New Roman"/>
                          <a:ea typeface="&amp;#39"/>
                          <a:cs typeface="Times New Roman"/>
                        </a:rPr>
                        <a:t>The use of social web applications </a:t>
                      </a:r>
                      <a:r>
                        <a:rPr lang="en-US" sz="1600" b="1" dirty="0" smtClean="0">
                          <a:latin typeface="Times New Roman"/>
                          <a:ea typeface="&amp;#39"/>
                          <a:cs typeface="Times New Roman"/>
                        </a:rPr>
                        <a:t>(blogs</a:t>
                      </a:r>
                      <a:r>
                        <a:rPr lang="en-US" sz="1600" b="1" dirty="0">
                          <a:latin typeface="Times New Roman"/>
                          <a:ea typeface="&amp;#39"/>
                          <a:cs typeface="Times New Roman"/>
                        </a:rPr>
                        <a:t>, </a:t>
                      </a:r>
                      <a:r>
                        <a:rPr lang="en-US" sz="1600" b="1" dirty="0" smtClean="0">
                          <a:latin typeface="Times New Roman"/>
                          <a:ea typeface="&amp;#39"/>
                          <a:cs typeface="Times New Roman"/>
                        </a:rPr>
                        <a:t> Wikipedia)</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2.81</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1</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5</a:t>
                      </a:r>
                      <a:endParaRPr lang="en-US" sz="1600" b="1" dirty="0">
                        <a:latin typeface="Times New Roman"/>
                        <a:ea typeface="Times New Roman"/>
                        <a:cs typeface="Times New Roman"/>
                      </a:endParaRPr>
                    </a:p>
                  </a:txBody>
                  <a:tcPr marL="68580" marR="68580" marT="0" marB="0"/>
                </a:tc>
              </a:tr>
              <a:tr h="233918">
                <a:tc>
                  <a:txBody>
                    <a:bodyPr/>
                    <a:lstStyle/>
                    <a:p>
                      <a:pPr>
                        <a:lnSpc>
                          <a:spcPct val="150000"/>
                        </a:lnSpc>
                        <a:spcAft>
                          <a:spcPts val="0"/>
                        </a:spcAft>
                      </a:pPr>
                      <a:r>
                        <a:rPr lang="en-US" sz="1600" b="1" dirty="0">
                          <a:latin typeface="Times New Roman"/>
                          <a:ea typeface="Times New Roman"/>
                          <a:cs typeface="Times New Roman"/>
                        </a:rPr>
                        <a:t>20.</a:t>
                      </a:r>
                    </a:p>
                  </a:txBody>
                  <a:tcPr marL="68580" marR="68580" marT="0" marB="0"/>
                </a:tc>
                <a:tc>
                  <a:txBody>
                    <a:bodyPr/>
                    <a:lstStyle/>
                    <a:p>
                      <a:pPr>
                        <a:lnSpc>
                          <a:spcPct val="150000"/>
                        </a:lnSpc>
                        <a:spcAft>
                          <a:spcPts val="0"/>
                        </a:spcAft>
                      </a:pPr>
                      <a:r>
                        <a:rPr lang="en-US" sz="1600" b="1" dirty="0" smtClean="0">
                          <a:latin typeface="Times New Roman" pitchFamily="18" charset="0"/>
                          <a:cs typeface="Times New Roman" pitchFamily="18" charset="0"/>
                        </a:rPr>
                        <a:t>Fostering</a:t>
                      </a:r>
                      <a:r>
                        <a:rPr lang="en-US" sz="1600" b="1" dirty="0" smtClean="0">
                          <a:latin typeface="Times New Roman" pitchFamily="18" charset="0"/>
                          <a:ea typeface="&amp;#39"/>
                          <a:cs typeface="Times New Roman" pitchFamily="18" charset="0"/>
                        </a:rPr>
                        <a:t> </a:t>
                      </a:r>
                      <a:r>
                        <a:rPr lang="en-US" sz="1600" b="1" dirty="0">
                          <a:latin typeface="Times New Roman" pitchFamily="18" charset="0"/>
                          <a:ea typeface="&amp;#39"/>
                          <a:cs typeface="Times New Roman" pitchFamily="18" charset="0"/>
                        </a:rPr>
                        <a:t>on-line lear</a:t>
                      </a:r>
                      <a:r>
                        <a:rPr lang="en-US" sz="1600" b="1" dirty="0">
                          <a:latin typeface="Times New Roman"/>
                          <a:ea typeface="&amp;#39"/>
                          <a:cs typeface="Times New Roman"/>
                        </a:rPr>
                        <a:t>ning</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3.11</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1</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5</a:t>
                      </a:r>
                      <a:endParaRPr lang="en-US" sz="1600" b="1" dirty="0">
                        <a:latin typeface="Times New Roman"/>
                        <a:ea typeface="Times New Roman"/>
                        <a:cs typeface="Times New Roman"/>
                      </a:endParaRPr>
                    </a:p>
                  </a:txBody>
                  <a:tcPr marL="68580" marR="68580" marT="0" marB="0"/>
                </a:tc>
              </a:tr>
              <a:tr h="233918">
                <a:tc>
                  <a:txBody>
                    <a:bodyPr/>
                    <a:lstStyle/>
                    <a:p>
                      <a:pPr>
                        <a:lnSpc>
                          <a:spcPct val="150000"/>
                        </a:lnSpc>
                        <a:spcAft>
                          <a:spcPts val="0"/>
                        </a:spcAft>
                      </a:pPr>
                      <a:r>
                        <a:rPr lang="en-US" sz="1600" b="1" dirty="0">
                          <a:latin typeface="Times New Roman"/>
                          <a:ea typeface="Times New Roman"/>
                          <a:cs typeface="Times New Roman"/>
                        </a:rPr>
                        <a:t>21.</a:t>
                      </a:r>
                    </a:p>
                  </a:txBody>
                  <a:tcPr marL="68580" marR="68580" marT="0" marB="0"/>
                </a:tc>
                <a:tc>
                  <a:txBody>
                    <a:bodyPr/>
                    <a:lstStyle/>
                    <a:p>
                      <a:pPr>
                        <a:lnSpc>
                          <a:spcPct val="150000"/>
                        </a:lnSpc>
                        <a:spcAft>
                          <a:spcPts val="0"/>
                        </a:spcAft>
                      </a:pPr>
                      <a:r>
                        <a:rPr lang="en-US" sz="1600" b="1" dirty="0">
                          <a:latin typeface="Times New Roman"/>
                          <a:ea typeface="&amp;#39"/>
                          <a:cs typeface="Times New Roman"/>
                        </a:rPr>
                        <a:t>The use of online communication in the classroom (messenger, skype ...)</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3.61</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1</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5</a:t>
                      </a:r>
                      <a:endParaRPr lang="en-US" sz="1600" b="1" dirty="0">
                        <a:latin typeface="Times New Roman"/>
                        <a:ea typeface="Times New Roman"/>
                        <a:cs typeface="Times New Roman"/>
                      </a:endParaRPr>
                    </a:p>
                  </a:txBody>
                  <a:tcPr marL="68580" marR="68580" marT="0" marB="0"/>
                </a:tc>
              </a:tr>
              <a:tr h="233918">
                <a:tc>
                  <a:txBody>
                    <a:bodyPr/>
                    <a:lstStyle/>
                    <a:p>
                      <a:pPr>
                        <a:lnSpc>
                          <a:spcPct val="150000"/>
                        </a:lnSpc>
                        <a:spcAft>
                          <a:spcPts val="0"/>
                        </a:spcAft>
                      </a:pPr>
                      <a:r>
                        <a:rPr lang="en-US" sz="1600" b="1" dirty="0">
                          <a:latin typeface="Times New Roman"/>
                          <a:ea typeface="Times New Roman"/>
                          <a:cs typeface="Times New Roman"/>
                        </a:rPr>
                        <a:t>22.</a:t>
                      </a:r>
                    </a:p>
                  </a:txBody>
                  <a:tcPr marL="68580" marR="68580" marT="0" marB="0"/>
                </a:tc>
                <a:tc>
                  <a:txBody>
                    <a:bodyPr/>
                    <a:lstStyle/>
                    <a:p>
                      <a:pPr>
                        <a:lnSpc>
                          <a:spcPct val="150000"/>
                        </a:lnSpc>
                        <a:spcAft>
                          <a:spcPts val="0"/>
                        </a:spcAft>
                      </a:pPr>
                      <a:r>
                        <a:rPr lang="en-US" sz="1600" b="1" dirty="0">
                          <a:latin typeface="Times New Roman"/>
                          <a:ea typeface="&amp;#39"/>
                          <a:cs typeface="Times New Roman"/>
                        </a:rPr>
                        <a:t>Using the online exam in class</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4.12</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1</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5</a:t>
                      </a:r>
                      <a:endParaRPr lang="en-US" sz="1600" b="1" dirty="0">
                        <a:latin typeface="Times New Roman"/>
                        <a:ea typeface="Times New Roman"/>
                        <a:cs typeface="Times New Roman"/>
                      </a:endParaRPr>
                    </a:p>
                  </a:txBody>
                  <a:tcPr marL="68580" marR="68580" marT="0" marB="0"/>
                </a:tc>
              </a:tr>
              <a:tr h="233918">
                <a:tc>
                  <a:txBody>
                    <a:bodyPr/>
                    <a:lstStyle/>
                    <a:p>
                      <a:pPr>
                        <a:lnSpc>
                          <a:spcPct val="150000"/>
                        </a:lnSpc>
                        <a:spcAft>
                          <a:spcPts val="0"/>
                        </a:spcAft>
                      </a:pPr>
                      <a:r>
                        <a:rPr lang="en-US" sz="1600" b="1" dirty="0">
                          <a:latin typeface="Times New Roman"/>
                          <a:ea typeface="Times New Roman"/>
                          <a:cs typeface="Times New Roman"/>
                        </a:rPr>
                        <a:t>23.</a:t>
                      </a:r>
                    </a:p>
                  </a:txBody>
                  <a:tcPr marL="68580" marR="68580" marT="0" marB="0"/>
                </a:tc>
                <a:tc>
                  <a:txBody>
                    <a:bodyPr/>
                    <a:lstStyle/>
                    <a:p>
                      <a:pPr>
                        <a:lnSpc>
                          <a:spcPct val="150000"/>
                        </a:lnSpc>
                        <a:spcAft>
                          <a:spcPts val="0"/>
                        </a:spcAft>
                      </a:pPr>
                      <a:r>
                        <a:rPr lang="en-US" sz="1600" b="1" dirty="0">
                          <a:latin typeface="Times New Roman"/>
                          <a:ea typeface="&amp;#39"/>
                          <a:cs typeface="Times New Roman"/>
                        </a:rPr>
                        <a:t>The distinction of teaching content in the educational software</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3.83</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2</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5</a:t>
                      </a:r>
                      <a:endParaRPr lang="en-US" sz="1600" b="1" dirty="0">
                        <a:latin typeface="Times New Roman"/>
                        <a:ea typeface="Times New Roman"/>
                        <a:cs typeface="Times New Roman"/>
                      </a:endParaRPr>
                    </a:p>
                  </a:txBody>
                  <a:tcPr marL="68580" marR="68580" marT="0" marB="0"/>
                </a:tc>
              </a:tr>
              <a:tr h="233918">
                <a:tc>
                  <a:txBody>
                    <a:bodyPr/>
                    <a:lstStyle/>
                    <a:p>
                      <a:pPr>
                        <a:lnSpc>
                          <a:spcPct val="150000"/>
                        </a:lnSpc>
                        <a:spcAft>
                          <a:spcPts val="0"/>
                        </a:spcAft>
                      </a:pPr>
                      <a:r>
                        <a:rPr lang="en-US" sz="1600" b="1" dirty="0">
                          <a:latin typeface="Times New Roman"/>
                          <a:ea typeface="Times New Roman"/>
                          <a:cs typeface="Times New Roman"/>
                        </a:rPr>
                        <a:t>24.</a:t>
                      </a:r>
                    </a:p>
                  </a:txBody>
                  <a:tcPr marL="68580" marR="68580" marT="0" marB="0"/>
                </a:tc>
                <a:tc>
                  <a:txBody>
                    <a:bodyPr/>
                    <a:lstStyle/>
                    <a:p>
                      <a:pPr>
                        <a:lnSpc>
                          <a:spcPct val="150000"/>
                        </a:lnSpc>
                        <a:spcAft>
                          <a:spcPts val="0"/>
                        </a:spcAft>
                      </a:pPr>
                      <a:r>
                        <a:rPr lang="en-US" sz="1600" b="1" dirty="0">
                          <a:latin typeface="Times New Roman"/>
                          <a:ea typeface="&amp;#39"/>
                          <a:cs typeface="Times New Roman"/>
                        </a:rPr>
                        <a:t>The use of digital interactive table for joint work in the use of educational software</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4.04</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1</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5</a:t>
                      </a:r>
                      <a:endParaRPr lang="en-US" sz="1600" b="1" dirty="0">
                        <a:latin typeface="Times New Roman"/>
                        <a:ea typeface="Times New Roman"/>
                        <a:cs typeface="Times New Roman"/>
                      </a:endParaRPr>
                    </a:p>
                  </a:txBody>
                  <a:tcPr marL="68580" marR="68580" marT="0" marB="0"/>
                </a:tc>
              </a:tr>
              <a:tr h="379467">
                <a:tc>
                  <a:txBody>
                    <a:bodyPr/>
                    <a:lstStyle/>
                    <a:p>
                      <a:pPr>
                        <a:lnSpc>
                          <a:spcPct val="150000"/>
                        </a:lnSpc>
                        <a:spcAft>
                          <a:spcPts val="0"/>
                        </a:spcAft>
                      </a:pPr>
                      <a:r>
                        <a:rPr lang="en-US" sz="1600" b="1" dirty="0">
                          <a:latin typeface="Times New Roman"/>
                          <a:ea typeface="Times New Roman"/>
                          <a:cs typeface="Times New Roman"/>
                        </a:rPr>
                        <a:t>25.</a:t>
                      </a:r>
                    </a:p>
                  </a:txBody>
                  <a:tcPr marL="68580" marR="68580" marT="0" marB="0"/>
                </a:tc>
                <a:tc>
                  <a:txBody>
                    <a:bodyPr/>
                    <a:lstStyle/>
                    <a:p>
                      <a:pPr algn="just">
                        <a:lnSpc>
                          <a:spcPct val="150000"/>
                        </a:lnSpc>
                        <a:spcAft>
                          <a:spcPts val="0"/>
                        </a:spcAft>
                      </a:pPr>
                      <a:r>
                        <a:rPr lang="en-US" sz="1600" b="1" dirty="0">
                          <a:latin typeface="Times New Roman"/>
                          <a:ea typeface="&amp;#39"/>
                          <a:cs typeface="Times New Roman"/>
                        </a:rPr>
                        <a:t>The use of videoconferencing</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4.30</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1</a:t>
                      </a:r>
                      <a:endParaRPr lang="en-US" sz="1600" b="1" dirty="0">
                        <a:latin typeface="Times New Roman"/>
                        <a:ea typeface="Times New Roman"/>
                        <a:cs typeface="Times New Roman"/>
                      </a:endParaRPr>
                    </a:p>
                  </a:txBody>
                  <a:tcPr marL="68580" marR="68580" marT="0" marB="0"/>
                </a:tc>
                <a:tc>
                  <a:txBody>
                    <a:bodyPr/>
                    <a:lstStyle/>
                    <a:p>
                      <a:pPr algn="ctr">
                        <a:lnSpc>
                          <a:spcPct val="150000"/>
                        </a:lnSpc>
                        <a:spcAft>
                          <a:spcPts val="0"/>
                        </a:spcAft>
                      </a:pPr>
                      <a:r>
                        <a:rPr lang="en-US" sz="1600" b="1" dirty="0">
                          <a:latin typeface="Times New Roman"/>
                          <a:ea typeface="&amp;#39"/>
                          <a:cs typeface="Times New Roman"/>
                        </a:rPr>
                        <a:t>5</a:t>
                      </a:r>
                      <a:endParaRPr lang="en-US" sz="1600" b="1" dirty="0">
                        <a:latin typeface="Times New Roman"/>
                        <a:ea typeface="Times New Roman"/>
                        <a:cs typeface="Times New Roman"/>
                      </a:endParaRPr>
                    </a:p>
                  </a:txBody>
                  <a:tcPr marL="68580" marR="68580" marT="0" marB="0"/>
                </a:tc>
              </a:tr>
            </a:tbl>
          </a:graphicData>
        </a:graphic>
      </p:graphicFrame>
      <p:sp>
        <p:nvSpPr>
          <p:cNvPr id="3" name="Rectangle 1"/>
          <p:cNvSpPr>
            <a:spLocks noChangeArrowheads="1"/>
          </p:cNvSpPr>
          <p:nvPr/>
        </p:nvSpPr>
        <p:spPr bwMode="auto">
          <a:xfrm>
            <a:off x="213859" y="228600"/>
            <a:ext cx="478849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1" i="1" u="none" strike="noStrike" cap="none" normalizeH="0" baseline="0" dirty="0" smtClean="0">
                <a:ln>
                  <a:noFill/>
                </a:ln>
                <a:solidFill>
                  <a:schemeClr val="tx1"/>
                </a:solidFill>
                <a:effectLst/>
                <a:latin typeface="Arial" pitchFamily="34" charset="0"/>
                <a:ea typeface="&amp;#39"/>
                <a:cs typeface="Arial" pitchFamily="34" charset="0"/>
              </a:rPr>
              <a:t>Results of descriptive analysis of the data</a:t>
            </a:r>
            <a:endParaRPr kumimoji="0" lang="en-US"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0" y="76200"/>
            <a:ext cx="7239000" cy="1066800"/>
          </a:xfrm>
        </p:spPr>
        <p:txBody>
          <a:bodyPr/>
          <a:lstStyle/>
          <a:p>
            <a:r>
              <a:rPr lang="en-US" sz="2400" b="1" dirty="0" smtClean="0"/>
              <a:t>RESULTS</a:t>
            </a:r>
            <a:endParaRPr lang="en-US" sz="2400" b="1" dirty="0"/>
          </a:p>
        </p:txBody>
      </p:sp>
      <p:sp>
        <p:nvSpPr>
          <p:cNvPr id="12291" name="Rectangle 3"/>
          <p:cNvSpPr>
            <a:spLocks noGrp="1" noChangeArrowheads="1"/>
          </p:cNvSpPr>
          <p:nvPr>
            <p:ph type="body" idx="1"/>
          </p:nvPr>
        </p:nvSpPr>
        <p:spPr>
          <a:xfrm>
            <a:off x="152400" y="1219200"/>
            <a:ext cx="8839200" cy="5334000"/>
          </a:xfrm>
        </p:spPr>
        <p:txBody>
          <a:bodyPr/>
          <a:lstStyle/>
          <a:p>
            <a:pPr algn="just">
              <a:lnSpc>
                <a:spcPct val="150000"/>
              </a:lnSpc>
              <a:buFont typeface="Wingdings" pitchFamily="2" charset="2"/>
              <a:buChar char="v"/>
            </a:pPr>
            <a:r>
              <a:rPr lang="en-US" sz="2000" dirty="0" smtClean="0"/>
              <a:t>Respondents showed excellent results in the following competencies:</a:t>
            </a:r>
          </a:p>
          <a:p>
            <a:pPr marL="914400" lvl="1" indent="-457200" algn="just">
              <a:lnSpc>
                <a:spcPct val="150000"/>
              </a:lnSpc>
              <a:buFont typeface="+mj-lt"/>
              <a:buAutoNum type="arabicPeriod"/>
            </a:pPr>
            <a:r>
              <a:rPr lang="en-US" sz="1800" dirty="0" smtClean="0"/>
              <a:t>(Mean is between 2.21 - 2.71) with the understanding and knowledge of the application software  functions, and we have to say that the best ICT skills.</a:t>
            </a:r>
          </a:p>
          <a:p>
            <a:pPr marL="914400" lvl="1" indent="-457200" algn="just">
              <a:lnSpc>
                <a:spcPct val="150000"/>
              </a:lnSpc>
              <a:buFont typeface="+mj-lt"/>
              <a:buAutoNum type="arabicPeriod"/>
            </a:pPr>
            <a:r>
              <a:rPr lang="en-US" sz="1800" dirty="0" smtClean="0"/>
              <a:t>Very good results with the respondents showed knowledge of computers as machines for data processing and Internet usage.</a:t>
            </a:r>
            <a:endParaRPr lang="en-US" sz="2000" dirty="0" smtClean="0"/>
          </a:p>
          <a:p>
            <a:pPr algn="just">
              <a:lnSpc>
                <a:spcPct val="150000"/>
              </a:lnSpc>
              <a:buNone/>
            </a:pPr>
            <a:endParaRPr lang="en-US" sz="2000" dirty="0" smtClean="0">
              <a:cs typeface="Times New Roman" pitchFamily="18" charset="0"/>
            </a:endParaRPr>
          </a:p>
          <a:p>
            <a:pPr algn="just">
              <a:lnSpc>
                <a:spcPct val="150000"/>
              </a:lnSpc>
              <a:buFont typeface="Wingdings" pitchFamily="2" charset="2"/>
              <a:buChar char="v"/>
            </a:pPr>
            <a:r>
              <a:rPr lang="en-US" sz="2000" dirty="0" smtClean="0"/>
              <a:t>Respondents showed disturbing results in the following competencies</a:t>
            </a:r>
            <a:r>
              <a:rPr lang="sr-Latn-RS" sz="2000" dirty="0" smtClean="0">
                <a:cs typeface="Times New Roman" pitchFamily="18" charset="0"/>
              </a:rPr>
              <a:t>:</a:t>
            </a:r>
          </a:p>
          <a:p>
            <a:pPr marL="800100" lvl="1" indent="-342900" algn="just">
              <a:lnSpc>
                <a:spcPct val="150000"/>
              </a:lnSpc>
              <a:buFont typeface="+mj-lt"/>
              <a:buAutoNum type="arabicPeriod"/>
            </a:pPr>
            <a:r>
              <a:rPr lang="en-US" sz="1800" dirty="0" smtClean="0"/>
              <a:t>The results show that the majority of respondents answered "almost never" and "never" on the use of online exams, digital boards and videoconferencing systems in the classroom - Mean ranges from 4.04 to 4.30, which indicates that teachers do not have any competence when it comes to this area.</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ack History Month presentation">
  <a:themeElements>
    <a:clrScheme name="Presentation on product or service 6">
      <a:dk1>
        <a:srgbClr val="000000"/>
      </a:dk1>
      <a:lt1>
        <a:srgbClr val="FFFFFF"/>
      </a:lt1>
      <a:dk2>
        <a:srgbClr val="000000"/>
      </a:dk2>
      <a:lt2>
        <a:srgbClr val="996633"/>
      </a:lt2>
      <a:accent1>
        <a:srgbClr val="CC9900"/>
      </a:accent1>
      <a:accent2>
        <a:srgbClr val="FFE28F"/>
      </a:accent2>
      <a:accent3>
        <a:srgbClr val="FFFFFF"/>
      </a:accent3>
      <a:accent4>
        <a:srgbClr val="000000"/>
      </a:accent4>
      <a:accent5>
        <a:srgbClr val="E2CAAA"/>
      </a:accent5>
      <a:accent6>
        <a:srgbClr val="E7CD81"/>
      </a:accent6>
      <a:hlink>
        <a:srgbClr val="996633"/>
      </a:hlink>
      <a:folHlink>
        <a:srgbClr val="FF9900"/>
      </a:folHlink>
    </a:clrScheme>
    <a:fontScheme name="Presentation on product or service">
      <a:majorFont>
        <a:latin typeface="Gill Sans MT"/>
        <a:ea typeface=""/>
        <a:cs typeface=""/>
      </a:majorFont>
      <a:minorFont>
        <a:latin typeface="Gill Sans M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esentation on product or service 1">
        <a:dk1>
          <a:srgbClr val="808080"/>
        </a:dk1>
        <a:lt1>
          <a:srgbClr val="F8F8F8"/>
        </a:lt1>
        <a:dk2>
          <a:srgbClr val="000000"/>
        </a:dk2>
        <a:lt2>
          <a:srgbClr val="FFFFFF"/>
        </a:lt2>
        <a:accent1>
          <a:srgbClr val="6699FF"/>
        </a:accent1>
        <a:accent2>
          <a:srgbClr val="9933FF"/>
        </a:accent2>
        <a:accent3>
          <a:srgbClr val="AAAAAA"/>
        </a:accent3>
        <a:accent4>
          <a:srgbClr val="D4D4D4"/>
        </a:accent4>
        <a:accent5>
          <a:srgbClr val="B8CAFF"/>
        </a:accent5>
        <a:accent6>
          <a:srgbClr val="8A2DE7"/>
        </a:accent6>
        <a:hlink>
          <a:srgbClr val="00FFFF"/>
        </a:hlink>
        <a:folHlink>
          <a:srgbClr val="0099CC"/>
        </a:folHlink>
      </a:clrScheme>
      <a:clrMap bg1="dk2" tx1="lt1" bg2="dk1" tx2="lt2" accent1="accent1" accent2="accent2" accent3="accent3" accent4="accent4" accent5="accent5" accent6="accent6" hlink="hlink" folHlink="folHlink"/>
    </a:extraClrScheme>
    <a:extraClrScheme>
      <a:clrScheme name="Presentation on product or service 2">
        <a:dk1>
          <a:srgbClr val="000066"/>
        </a:dk1>
        <a:lt1>
          <a:srgbClr val="FFFFFF"/>
        </a:lt1>
        <a:dk2>
          <a:srgbClr val="3333FF"/>
        </a:dk2>
        <a:lt2>
          <a:srgbClr val="3399FF"/>
        </a:lt2>
        <a:accent1>
          <a:srgbClr val="66CCFF"/>
        </a:accent1>
        <a:accent2>
          <a:srgbClr val="FF66FF"/>
        </a:accent2>
        <a:accent3>
          <a:srgbClr val="FFFFFF"/>
        </a:accent3>
        <a:accent4>
          <a:srgbClr val="000056"/>
        </a:accent4>
        <a:accent5>
          <a:srgbClr val="B8E2FF"/>
        </a:accent5>
        <a:accent6>
          <a:srgbClr val="E75CE7"/>
        </a:accent6>
        <a:hlink>
          <a:srgbClr val="CC00CC"/>
        </a:hlink>
        <a:folHlink>
          <a:srgbClr val="CC99FF"/>
        </a:folHlink>
      </a:clrScheme>
      <a:clrMap bg1="lt1" tx1="dk1" bg2="lt2" tx2="dk2" accent1="accent1" accent2="accent2" accent3="accent3" accent4="accent4" accent5="accent5" accent6="accent6" hlink="hlink" folHlink="folHlink"/>
    </a:extraClrScheme>
    <a:extraClrScheme>
      <a:clrScheme name="Presentation on product or service 3">
        <a:dk1>
          <a:srgbClr val="000000"/>
        </a:dk1>
        <a:lt1>
          <a:srgbClr val="FFFFFF"/>
        </a:lt1>
        <a:dk2>
          <a:srgbClr val="000000"/>
        </a:dk2>
        <a:lt2>
          <a:srgbClr val="808080"/>
        </a:lt2>
        <a:accent1>
          <a:srgbClr val="969696"/>
        </a:accent1>
        <a:accent2>
          <a:srgbClr val="DDDDDD"/>
        </a:accent2>
        <a:accent3>
          <a:srgbClr val="FFFFFF"/>
        </a:accent3>
        <a:accent4>
          <a:srgbClr val="000000"/>
        </a:accent4>
        <a:accent5>
          <a:srgbClr val="C9C9C9"/>
        </a:accent5>
        <a:accent6>
          <a:srgbClr val="C8C8C8"/>
        </a:accent6>
        <a:hlink>
          <a:srgbClr val="333333"/>
        </a:hlink>
        <a:folHlink>
          <a:srgbClr val="B2B2B2"/>
        </a:folHlink>
      </a:clrScheme>
      <a:clrMap bg1="lt1" tx1="dk1" bg2="lt2" tx2="dk2" accent1="accent1" accent2="accent2" accent3="accent3" accent4="accent4" accent5="accent5" accent6="accent6" hlink="hlink" folHlink="folHlink"/>
    </a:extraClrScheme>
    <a:extraClrScheme>
      <a:clrScheme name="Presentation on product or service 4">
        <a:dk1>
          <a:srgbClr val="808080"/>
        </a:dk1>
        <a:lt1>
          <a:srgbClr val="F8F8F8"/>
        </a:lt1>
        <a:dk2>
          <a:srgbClr val="000000"/>
        </a:dk2>
        <a:lt2>
          <a:srgbClr val="FFFFFF"/>
        </a:lt2>
        <a:accent1>
          <a:srgbClr val="CC9900"/>
        </a:accent1>
        <a:accent2>
          <a:srgbClr val="996600"/>
        </a:accent2>
        <a:accent3>
          <a:srgbClr val="AAAAAA"/>
        </a:accent3>
        <a:accent4>
          <a:srgbClr val="D4D4D4"/>
        </a:accent4>
        <a:accent5>
          <a:srgbClr val="E2CAAA"/>
        </a:accent5>
        <a:accent6>
          <a:srgbClr val="8A5C00"/>
        </a:accent6>
        <a:hlink>
          <a:srgbClr val="CCCC00"/>
        </a:hlink>
        <a:folHlink>
          <a:srgbClr val="808000"/>
        </a:folHlink>
      </a:clrScheme>
      <a:clrMap bg1="dk2" tx1="lt1" bg2="dk1" tx2="lt2" accent1="accent1" accent2="accent2" accent3="accent3" accent4="accent4" accent5="accent5" accent6="accent6" hlink="hlink" folHlink="folHlink"/>
    </a:extraClrScheme>
    <a:extraClrScheme>
      <a:clrScheme name="Presentation on product or service 5">
        <a:dk1>
          <a:srgbClr val="000000"/>
        </a:dk1>
        <a:lt1>
          <a:srgbClr val="FFFFFF"/>
        </a:lt1>
        <a:dk2>
          <a:srgbClr val="000000"/>
        </a:dk2>
        <a:lt2>
          <a:srgbClr val="996633"/>
        </a:lt2>
        <a:accent1>
          <a:srgbClr val="CC9900"/>
        </a:accent1>
        <a:accent2>
          <a:srgbClr val="FFECB7"/>
        </a:accent2>
        <a:accent3>
          <a:srgbClr val="FFFFFF"/>
        </a:accent3>
        <a:accent4>
          <a:srgbClr val="000000"/>
        </a:accent4>
        <a:accent5>
          <a:srgbClr val="E2CAAA"/>
        </a:accent5>
        <a:accent6>
          <a:srgbClr val="E7D6A6"/>
        </a:accent6>
        <a:hlink>
          <a:srgbClr val="996633"/>
        </a:hlink>
        <a:folHlink>
          <a:srgbClr val="FF9900"/>
        </a:folHlink>
      </a:clrScheme>
      <a:clrMap bg1="lt1" tx1="dk1" bg2="lt2" tx2="dk2" accent1="accent1" accent2="accent2" accent3="accent3" accent4="accent4" accent5="accent5" accent6="accent6" hlink="hlink" folHlink="folHlink"/>
    </a:extraClrScheme>
    <a:extraClrScheme>
      <a:clrScheme name="Presentation on product or service 6">
        <a:dk1>
          <a:srgbClr val="000000"/>
        </a:dk1>
        <a:lt1>
          <a:srgbClr val="FFFFFF"/>
        </a:lt1>
        <a:dk2>
          <a:srgbClr val="000000"/>
        </a:dk2>
        <a:lt2>
          <a:srgbClr val="996633"/>
        </a:lt2>
        <a:accent1>
          <a:srgbClr val="CC9900"/>
        </a:accent1>
        <a:accent2>
          <a:srgbClr val="FFE28F"/>
        </a:accent2>
        <a:accent3>
          <a:srgbClr val="FFFFFF"/>
        </a:accent3>
        <a:accent4>
          <a:srgbClr val="000000"/>
        </a:accent4>
        <a:accent5>
          <a:srgbClr val="E2CAAA"/>
        </a:accent5>
        <a:accent6>
          <a:srgbClr val="E7CD81"/>
        </a:accent6>
        <a:hlink>
          <a:srgbClr val="996633"/>
        </a:hlink>
        <a:folHlink>
          <a:srgbClr val="FF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7a63ae98c9331042c85a0ce3caf3b722">
  <xsd:schema xmlns:xsd="http://www.w3.org/2001/XMLSchema" xmlns:p="http://schemas.microsoft.com/office/2006/metadata/properties" targetNamespace="http://schemas.microsoft.com/office/2006/metadata/properties" ma:root="true" ma:fieldsID="643ad641ad674e858ec36190b61f65cd">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ACFAEF89-8B0A-4F6A-B2AB-F59A3302045B}"/>
</file>

<file path=customXml/itemProps2.xml><?xml version="1.0" encoding="utf-8"?>
<ds:datastoreItem xmlns:ds="http://schemas.openxmlformats.org/officeDocument/2006/customXml" ds:itemID="{6DB02467-0842-4952-B2BB-BC38F7EB99A3}"/>
</file>

<file path=customXml/itemProps3.xml><?xml version="1.0" encoding="utf-8"?>
<ds:datastoreItem xmlns:ds="http://schemas.openxmlformats.org/officeDocument/2006/customXml" ds:itemID="{2B958BD8-1938-4472-9DC9-1FCB0970D75D}"/>
</file>

<file path=docProps/app.xml><?xml version="1.0" encoding="utf-8"?>
<Properties xmlns="http://schemas.openxmlformats.org/officeDocument/2006/extended-properties" xmlns:vt="http://schemas.openxmlformats.org/officeDocument/2006/docPropsVTypes">
  <Template>Black History Month presentation</Template>
  <TotalTime>589</TotalTime>
  <Words>2174</Words>
  <Application>Microsoft Office PowerPoint</Application>
  <PresentationFormat>On-screen Show (4:3)</PresentationFormat>
  <Paragraphs>350</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Black History Month presentation</vt:lpstr>
      <vt:lpstr>ICT TEACHERS` COMPETENCIES FOR THE KNOWLEDGE SOCIETY </vt:lpstr>
      <vt:lpstr>INTRODUCTION</vt:lpstr>
      <vt:lpstr>INTRODUCTION</vt:lpstr>
      <vt:lpstr>INTRODUCTION</vt:lpstr>
      <vt:lpstr>  METHODOLOGY</vt:lpstr>
      <vt:lpstr>METHODOLOGY</vt:lpstr>
      <vt:lpstr>Slide 7</vt:lpstr>
      <vt:lpstr>Slide 8</vt:lpstr>
      <vt:lpstr>RESULTS</vt:lpstr>
      <vt:lpstr>RESULTS</vt:lpstr>
      <vt:lpstr>RESULTS The correlation between the indicators and ICT skills</vt:lpstr>
      <vt:lpstr>RESULTS The correlation between the indicators and ICT skills</vt:lpstr>
      <vt:lpstr>RESULTS</vt:lpstr>
      <vt:lpstr>RESULTS</vt:lpstr>
      <vt:lpstr>RESULTS</vt:lpstr>
      <vt:lpstr>RESULTS</vt:lpstr>
      <vt:lpstr>DISCUSSION</vt:lpstr>
      <vt:lpstr>DISCUSSION</vt:lpstr>
      <vt:lpstr>DISCUSSION</vt:lpstr>
      <vt:lpstr>CONCLUSION</vt:lpstr>
      <vt:lpstr>CONCLUSION</vt:lpstr>
      <vt:lpstr>CONCLUSION</vt:lpstr>
      <vt:lpstr>Slide 23</vt:lpstr>
    </vt:vector>
  </TitlesOfParts>
  <Company>Deftones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History Month Presentation</dc:title>
  <dc:creator>Korisnik</dc:creator>
  <cp:lastModifiedBy>Korisnik</cp:lastModifiedBy>
  <cp:revision>88</cp:revision>
  <dcterms:created xsi:type="dcterms:W3CDTF">2011-09-07T13:36:23Z</dcterms:created>
  <dcterms:modified xsi:type="dcterms:W3CDTF">2011-09-18T06:48:37Z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TC101030761033</vt:lpwstr>
  </property>
</Properties>
</file>