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Default Extension="wmf" ContentType="image/x-wmf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Default Extension="wdp" ContentType="image/vnd.ms-photo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Default Extension="vml" ContentType="application/vnd.openxmlformats-officedocument.vmlDrawing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Default Extension="rels" ContentType="application/vnd.openxmlformats-package.relationships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77" r:id="rId10"/>
    <p:sldMasterId id="2147483889" r:id="rId11"/>
    <p:sldMasterId id="2147483901" r:id="rId12"/>
    <p:sldMasterId id="2147483913" r:id="rId13"/>
    <p:sldMasterId id="2147483925" r:id="rId14"/>
    <p:sldMasterId id="2147483937" r:id="rId15"/>
    <p:sldMasterId id="2147483949" r:id="rId16"/>
    <p:sldMasterId id="2147483961" r:id="rId17"/>
    <p:sldMasterId id="2147483973" r:id="rId18"/>
    <p:sldMasterId id="2147483985" r:id="rId19"/>
    <p:sldMasterId id="2147483997" r:id="rId20"/>
    <p:sldMasterId id="2147484009" r:id="rId21"/>
    <p:sldMasterId id="2147484021" r:id="rId22"/>
    <p:sldMasterId id="2147484033" r:id="rId23"/>
    <p:sldMasterId id="2147484045" r:id="rId24"/>
    <p:sldMasterId id="2147484057" r:id="rId25"/>
    <p:sldMasterId id="2147484069" r:id="rId26"/>
    <p:sldMasterId id="2147484081" r:id="rId27"/>
    <p:sldMasterId id="2147484093" r:id="rId28"/>
    <p:sldMasterId id="2147484105" r:id="rId29"/>
    <p:sldMasterId id="2147484117" r:id="rId30"/>
    <p:sldMasterId id="2147484129" r:id="rId31"/>
    <p:sldMasterId id="2147484191" r:id="rId32"/>
  </p:sldMasterIdLst>
  <p:notesMasterIdLst>
    <p:notesMasterId r:id="rId50"/>
  </p:notesMasterIdLst>
  <p:sldIdLst>
    <p:sldId id="359" r:id="rId33"/>
    <p:sldId id="318" r:id="rId34"/>
    <p:sldId id="322" r:id="rId35"/>
    <p:sldId id="323" r:id="rId36"/>
    <p:sldId id="324" r:id="rId37"/>
    <p:sldId id="325" r:id="rId38"/>
    <p:sldId id="362" r:id="rId39"/>
    <p:sldId id="356" r:id="rId40"/>
    <p:sldId id="374" r:id="rId41"/>
    <p:sldId id="370" r:id="rId42"/>
    <p:sldId id="371" r:id="rId43"/>
    <p:sldId id="372" r:id="rId44"/>
    <p:sldId id="365" r:id="rId45"/>
    <p:sldId id="367" r:id="rId46"/>
    <p:sldId id="353" r:id="rId47"/>
    <p:sldId id="321" r:id="rId48"/>
    <p:sldId id="373" r:id="rId49"/>
  </p:sldIdLst>
  <p:sldSz cx="9144000" cy="6858000" type="screen4x3"/>
  <p:notesSz cx="6858000" cy="9144000"/>
  <p:custDataLst>
    <p:tags r:id="rId51"/>
  </p:custData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5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55E2-A3E7-43D5-B5A1-4CFB875B0FA0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DE149-78B2-4E24-99A3-036162C5B93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30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EFFB-85FC-4927-BE0D-52B3519035F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71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C9DE-F830-429E-9E43-81070FB40A1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5634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F869-1AF7-4ED1-B732-CE746200A1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65837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7505-C568-4654-B55B-4016725748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3849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FAA9D-ACA8-46A3-B33A-35835849D20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30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634B5-AC10-41D2-AFB6-C3D698D6FB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8826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7111-E781-4196-9BA3-24DFA26553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92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7FF0-54E7-4586-A877-D394441DF9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8867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443E-843D-44AE-BC6E-8F8B6C27A4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0056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533C1-DA74-42AD-BB53-5A218FF205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402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7100-8734-4F3E-AD92-18F8E7C850B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200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6A57-CA61-4AB0-B987-E5C8755BEEC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18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A6B6-8497-4FE9-BC9E-CEAD726592B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478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ACEE-1E8D-48A9-83DE-B0C5185EB7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0270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333C-18C8-45E3-9392-5162048C93A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8865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66C43-0A67-4690-8119-E5D5B8720F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8233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5B585-8E65-4FEF-91A7-4E0D062387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3550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D13E-5EFE-455F-9154-761FB578690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37630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7016-E74E-42E5-9A78-80EC172BD7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90251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03AF3-ADBC-4F1C-8E37-802ACF9259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29650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7AB7-03A7-4E83-8D31-BD8EFCA404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97940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8783F-FF3A-4D3C-90DB-E1DC6EAFC5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1480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2838-56B4-41EA-8408-31023F3DBD2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40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A411E-1D0B-46E8-82F6-A1CD1337FE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7A01-0EB8-4DB4-8830-BAB3ECE2A6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36207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7DC64-2BFE-4287-8B4C-73B2556FD0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5435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0F60-A860-488E-B609-9829471BC20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58204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0CF7-0B1A-4CDC-B399-A40CEAED07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3723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8E1E-0805-4FBD-9EDB-74C5B83834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078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9345-2461-41D7-87CF-B970B9D49E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08002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6FED-193E-4578-B6EE-5B8964C1C8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39432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1A432-0CD1-4595-B330-7FB4AF4DD9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91789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1EE44-DA88-4353-987B-E9214B6675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5660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258FC-B08D-47A4-9230-23EB49F29E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33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35CF-FD10-420A-9808-2A170234AE5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3A58-3610-46C0-8797-FC88004E440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9959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FF7F-1CAF-43C2-9EE9-0568D6AC43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56497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77D5-20CA-49FE-BDD4-8B6D1BA3DE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46787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E85B-DEAB-412C-8B6E-783445A97DB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3180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1F6CE-F000-4AD5-8C4C-132F575B5F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8296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2AB5-2A1F-4978-AD2B-80D69E17B6C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8901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6F645-4EFB-45C6-AE5D-F6EB1069C2D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1564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C004C-3B7F-4BE3-BB22-7C3FA5750F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37557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9D8B-1E9A-4F53-AA8F-57EB31B49F2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3302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72A5-DD0C-43C8-BFE9-992D0E10100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98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C72D-B853-4340-98D1-CCC9527613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41BE0-EADB-411C-A493-8228E66A28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0495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FD7BB-5AAD-4E48-9897-C77310DADE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69555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15C2-7CDD-44DA-8B50-413C9AE1A3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91628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3EAD-A542-43F4-BC30-05ABDC62EE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7867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B0F9-4C8C-4811-A0A8-BB48DDE0F6E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65638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9321E-18CE-46BA-8F9A-AF4A9AE7B8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240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88F4-F68D-477F-BD6F-34B5853DF5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5498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E04A-E531-424F-8DAF-853F4964378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12909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A03E7-3077-4D4E-9C2C-52E01D06C5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59592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FA9D1-8014-4FA7-8DF2-75875DEB93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144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1DC01-C29E-44C5-8612-1C81D83D5F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0FFE-05F4-482F-B82A-5DB6B96B19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92992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944B-6A05-48B5-A350-1C3FAF09C39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1370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AD7B-7B86-4740-A190-6003367EF0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86843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2004-F1CE-4382-9DC3-371F9AB0235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67375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8537-54F1-4C71-990E-5E5333BC8B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89413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90B52-01FC-4DF2-88B1-1A1051E2BA3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6483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5E76-0F56-4B47-BFDA-F9DB267F18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5508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8BCA-ACF8-4153-A600-4C9DEE62D8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0508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CFF4-427B-4111-BE60-2A541B59FC0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95906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EBFD-0A13-4799-914E-D68198782A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502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A353-3D96-4BE1-AD48-51B78EF543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B5CAA-DBEE-4D16-86BD-9772268EDD9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9857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8C18-B78B-4DCA-B779-A30B8D596E5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515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507DF-1B86-4279-B2F5-915BE9059BC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21018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6826-F05D-403D-8EC0-7798E65D453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8840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6922-1652-4254-A8AC-23FE36E32B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29821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D891-1637-447A-B200-13D9D1EEFE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8250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B9B8-B51E-4453-A7D9-A3F68FFB70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08830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D1FDA-CDCC-4CC1-A8AF-2572E0AC30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24999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ECE0-9735-4BF1-B135-EA43AEE155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4192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42FC-9EB5-43F7-92ED-C7AA68EE00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34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30039-E7ED-4E63-85D4-3D4FB2B7F8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D203F-C23A-4F2D-A3C4-F18836FC4E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3792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BBB6E-1575-4201-B507-EFEDE45941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589760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797F-F207-454E-9E6D-FF230FFE202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68679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649A-FB00-40E1-A74D-2F33D014AF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94206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FBC8-26C5-4A97-B156-7AD7F2E6B83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7017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8B1-95F0-4C74-9560-9EBAF360D8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1503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9C67-46A8-4FBA-B2A2-08EFED8897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9639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A1046-F119-4752-8A25-007BF96AB4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96101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00C0A-9443-4314-97FE-59C48C2A1ED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92879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580C-872B-4BD7-88B5-61A88F3925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1801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FB97-AB6D-459C-A07C-3FA3D040EB9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A8F1F-EE22-442A-B123-63155B4016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44650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A4FD3-481D-4EA0-A50F-B686CDDA7D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07379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DBDA-E704-47C9-B2F9-81A80C7D713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47977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DA50-8F30-4ED1-8821-B457749864E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192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A4678-732D-4C24-BDD4-E8ABE62D97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7400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3CC7-DB95-46F5-96DD-A5E5A37B42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6576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A47ED-7E97-4D12-A279-C8098CD7C8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53484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3B33-6194-4C99-95E6-A24770DF1C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47569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AB65-5346-46C8-9236-C267B3DB45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61088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FEAB-D1CA-4B19-B191-3BA59023E5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9134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8346B-69C1-4D33-800B-57D617BCEE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3B7C-0C75-4C6B-BCF0-ACCF2404A87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1216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2AD6-2195-458D-B49E-191610A0FF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80807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BB51C-8D00-4E84-9413-7670E513C2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11157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9BB1-B6CE-41CB-9754-4602412549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813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E3F4-3DA0-4048-A788-62682ABA87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97272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CEA7-5FF2-4C44-A48C-9823D31E3E2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97966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D934-97D4-4949-A5C8-56D9E989B5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30381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29EC-C337-4484-9C95-CE9229932C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63481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2EF6-5A24-4B4F-97D5-B44099B91A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50398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CFE5-29F3-49AE-A953-050F6C4F79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36F6-EFBC-42C5-A680-956FFEBEA80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1974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9F9A3-5488-4C97-8495-5826DDC935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850D-3E76-4277-A2F5-1FB6C90189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2894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9A95-6E19-44D1-AD17-76A70B5368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74331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2238-7000-4233-A97E-233B29397D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4656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6279-7B94-47D2-B655-BFF2AB160E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18885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38DB-1992-43DB-BC87-83AE77777C9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22707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B38A-B33E-47DA-843B-2DB73FFF07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3076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0EBD-E892-4E95-A32C-6AD7867956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3106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19733-54FB-4423-8C70-807AA9A0D9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3360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A722-6C5B-4F7E-AEF2-1B2747F6474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10210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49238-6841-44C2-8B6E-B158D1C492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56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67E6D-AFB9-41A4-A1BC-CD13908C49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C2F4-5BEE-4EDE-959E-B8A9B95DB1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71777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CC45-1898-4DE6-8488-2E7C43E789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41022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759F-3A54-4C80-8555-7C789864C7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89171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B2F-C591-460D-B4D6-116D4DBE8C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1780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95EC-2A18-4C51-BDCF-7825B546C0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8294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22E5-DC75-4C06-A225-86A5E40E1C2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36570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42AA4-1183-47A5-BF3A-1BF8E6EEDB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01351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56EF-66F8-45CB-BAFD-5E66B6BC5A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6869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E6CF-745C-4ED2-9503-A564F52F415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47975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1E34-553E-4788-9FAE-BE0DCE29BD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359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38BE3-813B-4DB9-9DAF-49F6BD0B5F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1676-E9E5-4E84-A843-1700EACDFB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39287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6CFA-EC1D-4070-BD83-3E0CCA4DDA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629105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1F33-4C17-4189-99A6-FFA5D5FD95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509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3A25-6363-4723-88E5-BA97A89941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2280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5D5DF-BCCF-42A8-A249-CDAB3C96780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68215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61C3-0A25-47B4-84F7-958520A3758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92806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310D-93D5-4CC3-A288-63CE99BAC6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12573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14C9-7E21-41C4-975B-999EBF32D1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54347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B508-DF54-40A0-940F-B22450A2FD4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6834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AF2F6-169F-45F5-8820-1269966984F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1793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7464A-246C-4D0C-B088-93F14FD552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01D2F-94E8-40CF-B805-C505F6487C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16915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4630-4B18-4673-8913-B95D1FFB77E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7738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1B74-C3AB-4037-9098-4D52198B5F5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513516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C7502-277F-4F9B-9B30-6E93BE6D13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82380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0D50E-169F-4B1B-9820-2B442F076B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31423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1B41-2FB3-464F-872B-96F74F6F552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0570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841EA-45CA-4802-B98E-F7A72ED70A9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35602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0A20-2AAF-4BC2-B518-00D64E5672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55095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6CEC-CCEA-4659-A4EE-FDF1021AC0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97139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F5D5-D4A4-494E-9119-996E34FE54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5476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ED08-397B-4FD9-B01C-D24498A5585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23C6-8D3F-47D0-9112-A09C41E3CE5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58415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CBB1-6730-442C-9212-F708C9B570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457047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9C59-9E8E-4384-9A03-FB4E6B1945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477878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EFFB-85FC-4927-BE0D-52B3519035F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636F6-EFBC-42C5-A680-956FFEBEA80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002B-F6A8-43BC-8092-E2D5FC91F34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D9B5-F07F-4797-819F-7A703516F84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2661-2665-498C-AE9E-2A2192BDF60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DFB9-C79B-4642-9693-DECF407A0B3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4F7D-C77C-4FDA-9829-CB5E003FAA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9532-C37A-4A47-8498-9FEBEDCADAC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39D7-FBA0-4C71-993E-A483CFBFC4B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71FB-D5D5-4D89-AF80-3233621A96C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C9DE-F830-429E-9E43-81070FB40A1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A6B6-8497-4FE9-BC9E-CEAD726592B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ED05-434D-4E71-A23D-3084B9915D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612E-9610-4116-BDF2-C899BE3BBF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1F14-B9F9-40BE-BE98-25806D87B94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333F-D4EA-4A45-ABE1-9425DD0CB3D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4CF2-1012-46AC-9689-9CE43D7B3F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FD1B-FD5C-4197-A6D3-7CB4C2791E1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D8FF-5DED-4F18-A1F6-5EC8FA6BBA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D14B-6B59-4AE8-A8DD-81395222A3A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D3E07-1862-470A-8898-DEFA5D1ED5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453DE-4206-4C9C-9296-F8BBAC914D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28B6-FDB5-40EE-BA92-830E10FFA60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F2B8-C04D-4E9E-9719-F02A990754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A9D4-931E-4288-A13F-4F4B535CC1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1BFDC-7906-4C2C-B8BE-77FCFD3FC93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5532-3719-49D2-A1AE-7C4C9E8F9BC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32F0-FC40-424F-8874-CDB0B6B8C9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9625-8D5D-4992-92B4-5B88FC4D150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5D78-696A-4253-9B6D-EAE6348D31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94C63-0B31-4C02-8B08-1C78A250B6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D385-A62D-41E6-BEBE-DBC2FB0C63A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12D7-9194-4BCD-A501-E189EE7CF0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7C12E-76CC-43F5-96F5-DC96DDF54D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734E-BB37-4373-B9EB-18240A67A7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1E69-8850-4EA6-BC96-85791B0F3B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5EAA-3674-4756-8835-A0E4AA5633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C59B-126F-4B10-AE0F-57BDE99602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A85D3-5549-42DB-B4D4-1A2DB428C67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BE24-FCBC-4DC6-8157-E2386DDBD7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9614A-CC50-4597-ABB9-FB2D487102B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8C17-32B7-4FE1-819C-67422E1A08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A201-D506-4CAF-94E7-2BED8A42C9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A308-60E6-4C09-AE39-D9E54B42E8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4622-71BA-48C7-9D7A-8C56078D5E9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E72C2-42A3-4E3A-B1A7-32314B69BA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C5401-15ED-4098-A992-62B08F1714C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B8D4-2163-4CE4-9B07-DD6A9808495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D184-E76E-410F-9CAF-2DEC1BC077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93B1-1580-4836-9D0F-74F637555C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BDDD-D0E2-4C94-8AB1-2E109AD344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7706-DC2E-4A35-B134-8D4C876D04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6B5E-D466-4B07-B106-5B1C9E7705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56B9-9805-4421-9A84-9438D97702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59BC-F0C7-46D0-BBB0-C75B8C7FD6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654E-36E4-4219-B1F5-175FED916E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D2CD-2AE0-4921-B25E-7A5EDD328A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A266-B768-4F6C-BB81-8538425E4D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0FEC7-54DE-457B-8CAA-8C10D5FFA7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9502-B6AD-47C2-A3BA-BCDDC978795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692B0-0DC0-4D37-9129-16301DEE5F3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3C1F5-FF71-4EF0-8ACE-0ADE8B9AB37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002B-F6A8-43BC-8092-E2D5FC91F34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6029-A084-4D9E-8010-62B624FF04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FE6C-036E-4E93-800E-91175599A1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FB88-8989-42E1-BCBE-8D6AA0AADA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5253-DF25-48C2-A8F2-996877412E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2A2C-AA80-4D4C-BA73-AE9B799D1D8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BB09E-758E-4364-9D75-4DE364F9A4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E389-4D7B-416D-B80F-3F11EA92F6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3E268-F340-49E0-A92E-2EC10E9FAB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A409-FB72-4522-99DA-6C3187DE911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811F-2868-4464-9D01-0006C9AC7A9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4EBD7-FA6D-403E-B31A-70DE226F1D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E252-8060-4090-BCAC-9C99DC595D8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28709-9AFC-4696-ADD0-B8693C7A0D0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EA9D-8A6D-49E0-A295-BFF04910A1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0802-A1A8-41AA-B674-E5CFF977DD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ABED-FA98-4C06-B64F-087E8FE5D0B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27F8-349E-4DB4-A014-D5A0F2C968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F32A-D338-40E8-A833-CF86D7081B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65679-73D0-4133-936D-5D434682A44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6F14-77A3-4497-880D-77986788AB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DE59-E417-49DE-9A3A-DFB15CDBDB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FD8F-58F5-4E4C-969B-4E3B05706F1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D05B-5EB3-4320-8757-082DCC4384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5697C-3CCE-406D-ABBE-89201E14EF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F1718-5CE6-45EA-8408-4FE8E84AD06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B733-2614-4CEF-A10F-9F57F38FBD4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7336-3284-43F7-A30C-E7EA4798F6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3C564-FD5A-46EB-9DC2-5F104BCC9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11C89-C487-4AA5-BAEF-CE5BB1D54C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BF01-0EA7-4CBE-BE07-E742F3AA054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0FDDD-7566-491D-964F-28922B5CB5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E45E-EF36-4876-AB50-0B25868DEAD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42D7-7634-4E52-8E7E-5143F630303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5EB7E-EECC-49FF-A1DE-AF9470C6333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0F0DA-378E-4415-9B1A-0D2B39477BB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113F-788B-4740-B9DE-DEE927C5CA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98F69-0C20-4E70-BCD0-6A273473723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5399-81D8-4FE5-8229-C5FD5015626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156C4-0F3A-4E38-9613-0C603E7901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9BDD-05EE-4B2B-82CE-8EE63405CD1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9A516-BE5B-48D8-B779-B5DD6DF40A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624A-BE04-40A1-A90B-EACE041E0A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ABCD8-FA13-4C73-9652-0A61C1814F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D122-9179-434A-8880-8D9E7003BD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DE8A-81BE-4A16-8980-809E4CFE68B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5D34-046E-4EC5-9115-C3E88F77A3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4244-8847-4424-B0C1-A7F9C1AC8C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7"/>
            <a:ext cx="9144001" cy="68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572008"/>
            <a:ext cx="7772400" cy="100013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643578"/>
            <a:ext cx="6400800" cy="53815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0958" y="6429396"/>
            <a:ext cx="1143008" cy="428628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4" y="6429396"/>
            <a:ext cx="2895600" cy="428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-24"/>
            <a:ext cx="5614998" cy="654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4" y="6429396"/>
            <a:ext cx="4285140" cy="42860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636F6-EFBC-42C5-A680-956FFEBEA80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Action Button: End 6">
            <a:hlinkClick r:id="rId2" action="ppaction://hlinksldjump" highlightClick="1"/>
          </p:cNvPr>
          <p:cNvSpPr/>
          <p:nvPr userDrawn="1"/>
        </p:nvSpPr>
        <p:spPr>
          <a:xfrm>
            <a:off x="8748464" y="6453336"/>
            <a:ext cx="288032" cy="260648"/>
          </a:xfrm>
          <a:prstGeom prst="actionButtonEnd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42862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804862"/>
          </a:xfrm>
        </p:spPr>
        <p:txBody>
          <a:bodyPr/>
          <a:lstStyle>
            <a:lvl1pPr marL="0" indent="0" algn="ctr">
              <a:buNone/>
              <a:defRPr sz="1400" b="1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971FB-D5D5-4D89-AF80-3233621A96C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1802" y="-24"/>
            <a:ext cx="5614998" cy="654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4" y="6429396"/>
            <a:ext cx="3997108" cy="42860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5002B-F6A8-43BC-8092-E2D5FC91F34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 userDrawn="1"/>
        </p:nvSpPr>
        <p:spPr>
          <a:xfrm>
            <a:off x="8748464" y="6453336"/>
            <a:ext cx="288032" cy="260648"/>
          </a:xfrm>
          <a:prstGeom prst="actionButtonEnd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2844" y="6429396"/>
            <a:ext cx="4141124" cy="42860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3D9B5-F07F-4797-819F-7A703516F84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661-2665-498C-AE9E-2A2192BDF60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44" y="6429396"/>
            <a:ext cx="4141124" cy="42860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Maribor, 20. 9. 2011</a:t>
            </a:r>
            <a:endParaRPr lang="sl-SI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1DFB9-C79B-4642-9693-DECF407A0B3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B4F7D-C77C-4FDA-9829-CB5E003FAA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C91D-13FE-481C-9FFD-7CFE070FFD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1260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039D7-FBA0-4C71-993E-A483CFBFC4B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1802" y="-24"/>
            <a:ext cx="5614998" cy="654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5C9DE-F830-429E-9E43-81070FB40A1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79D1-4439-4CDB-9F8A-3530965E22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6591-FAB7-4065-8C62-FF7797B6F2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B3F1-B390-40D1-BE38-697DFF3D08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FA32-B30F-40B6-B3ED-86AF67BA17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D9B5-F07F-4797-819F-7A703516F84E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0904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8216-7A69-40C1-8C75-CE15A9EFC0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4E50-3A01-4A12-A8DE-E3FD0FD89A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0B84-D27F-4ED5-82B3-83D0B06938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CAB8-CBFB-4CDA-8336-B8C0B95401B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CE3E-4FCA-43E4-B393-05EC7CAFE10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C8754-880F-47DB-9C39-768D323441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3489-87A5-4008-89DF-D895EC3BC92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815C-8A1D-4DB1-AB09-7172F1F1635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DD9F-9E8E-485D-9B28-91260BDB9A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8D42-FDB0-4F9A-8D59-AEE8E983E6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2661-2665-498C-AE9E-2A2192BDF60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762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474D-827B-4CDD-ACA3-1E225C11F4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6C65-E428-490D-9B8D-46FE3F730A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AFA5-7558-4A4B-B24B-A7A7B42CB6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882B-B51A-4C1F-BD46-3B101D678B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A000E-5B69-47FD-93C1-21A601A3D75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4CBBF-AE06-4230-A053-7E3C3598FE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7284-FFCF-4042-8F19-0F3AF6BBAC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9889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B4B5C-9547-4735-A9ED-D536249523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427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D5D1-4A3E-4CC2-B481-DB5D2801BC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058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FD69-BFBD-431D-B197-0A0564EACE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665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DFB9-C79B-4642-9693-DECF407A0B3A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906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9393-2A6C-447B-BA63-4B43685CF25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7288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12DA-C33B-414C-A20C-1F212DB780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97102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4A819-93FA-4F4C-BBA0-2EB3F452A0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583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C38AF-E183-43B4-A6DC-3D03AF2F092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559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86F5-C230-4E56-9AD4-05990335B89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946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2204-F75A-42F2-8A8C-ECD3A073DF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1132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147D5-C9CB-4435-8A7E-0971473148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48635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F971B-202D-4C23-A9E8-8AE8A65BE9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6099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FA65-5FFF-4FB8-9107-3FC98EAFC6A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4282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B965-AA39-4C6D-9809-1191FCF7DF6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65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4F7D-C77C-4FDA-9829-CB5E003FAA3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8293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1BAD-D761-49A5-90D3-2F6FF4C8B2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056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617A-99A8-4238-BBD8-4EC8BA544B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9932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73D97-F073-4309-A830-18213E6EF9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788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C13E-09A2-4FFE-AA9B-7655E6F461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3314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6BD72-5C54-4C0E-98CF-363F724EE0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08605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0AFC-5901-4708-A56E-C19D1B32BD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1465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6EF5-8041-47B7-BF96-A9774280EB4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140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FAC0-7AF7-40C6-B2AB-CA78D1C6B5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2962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CE8A-77E5-41EE-AA10-A1F4B60D88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1271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8FF61-EB16-4116-B476-670BC36AA12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02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39D7-FBA0-4C71-993E-A483CFBFC4B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2488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E89D-2741-45B1-BC4D-4038717964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45415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3382-6DD7-4716-8617-46B708A34F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07350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CED17-0A75-4306-9C7D-01AFD3088B9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13675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DE9D2-8790-4022-86B9-20995FFD223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3250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21E8-DEBA-4C06-B5BE-DB53EDAC6D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6064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88DF-D45D-4CA5-A7BC-7F008B3174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61557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807C-19B4-4186-BAD8-E27781F54D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1203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E4B86-CA14-417E-AA53-C242B31243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46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855D7-2E8A-4E38-A848-D8360F9C7A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7831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0B4B-ED8C-4708-80FF-1E62E45DF5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16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71FB-D5D5-4D89-AF80-3233621A96C7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5693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6F14-24F2-43BE-BAFA-F7E2EF2F555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32508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DFE47-8837-47D5-87DF-DD1E65C8CB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910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4AEEA-EBC3-478E-BE91-18049D910F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3480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883B-3051-4E59-906B-97745A2702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28214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C6D85-0A7A-4419-B353-7F1240DDDF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92205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3423-82AC-4505-88A8-76FC7F8BFA9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249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7C69-594E-4127-BD60-32881BAA74C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12595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97F4E-301D-4E66-B286-C24F785187C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5649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D1AA-715E-4409-B434-DE8D6DCCCA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9371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F7D23-38E3-4C70-8734-DBF9F5E97C5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820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image" Target="../media/image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9AAAAD-E076-4C6E-8ECF-D77B30A35A0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C48B9A2A-F93D-4573-AD62-02DBAE3083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5125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615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944394A4-934A-432E-A638-B1028815F9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7175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423D48CD-5671-482C-8ADA-784A8039EF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19016AB5-A6C0-47A5-96E3-5F543CB25B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8197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922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8AFF635A-6E23-4F20-BAF9-EC5CA689D4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0247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77488040-EE1A-44EC-9808-2E059DFCB2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9B848314-748D-4A14-A343-EF12C83EA20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1269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2295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8F3B0CA4-EDA6-4AC6-8542-38F6B9D4CBC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331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B6DDD87F-364B-4A61-A41E-D940F963559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5367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1B584AE2-A70F-42A2-B29D-1BC68C3FC35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A5B0AF0F-1FDE-4AB8-8047-B3B0F78E4A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4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2E744135-4BC7-4BF5-BAB8-F895FABBB9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6389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7415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711D2088-0A3A-4FC7-B97E-9A22BFC3129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843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1581BB8C-1942-438C-9324-033E77D0AA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9AAAAD-E076-4C6E-8ECF-D77B30A35A0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9602849F-630C-48FD-A4DE-BC0C3574C5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4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A8987E60-C5C1-4538-AE5A-A5194559C9D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2053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3BB4EF08-8A97-438E-8ED2-B1CE16F5DA5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067DCBA7-2C7E-42CF-8B55-00FFAE9BD70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615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30459EC7-8F73-444C-AD3B-58B207EC224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1FF33E7D-E171-4C38-8393-29C2A60759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7173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7465C13C-9E49-41B8-90CF-EED8DA5D87F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2053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819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DF44FB33-C2AF-40C4-9486-E16CEEB8DB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922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4DC76CCE-3AA6-41A0-84C5-E5F948AD26C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1196"/>
            <a:ext cx="9144000" cy="68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1802" y="-24"/>
            <a:ext cx="5614998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331929"/>
            <a:ext cx="8229600" cy="47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429396"/>
            <a:ext cx="2895600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4365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79AAAAD-E076-4C6E-8ECF-D77B30A35A0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F9E53232-B256-44FF-9CE9-E108070EA2D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temp\Untitled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D:\temp\ess-barvni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 w="34925" cap="rnd">
            <a:noFill/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 w="31750" cap="rnd">
            <a:noFill/>
            <a:prstDash val="sysDot"/>
            <a:round/>
            <a:headEnd/>
            <a:tailEnd/>
          </a:ln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D80B08CF-DBAC-459B-A07F-5A2EB8D447E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AD0F8CF3-8765-499C-8E4B-F495251EC9F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08118C49-46E8-4CC4-91E3-1A39BFC943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2053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FDEF2682-6F2F-4ACF-9CC7-5F7B1686F5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temp\flag_2colors [Converted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D:\temp\ess-barvn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E2DE3E41-F126-497F-82B1-3EFC421DFB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bugmode.com/wink/" TargetMode="External"/><Relationship Id="rId1" Type="http://schemas.openxmlformats.org/officeDocument/2006/relationships/slideLayout" Target="../slideLayouts/slideLayout3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tija.Lokar@fmf.uni-lj.si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okar.fmf.uni-lj.si/www/ROM/GeoGebra/geogebra.htm" TargetMode="External"/><Relationship Id="rId2" Type="http://schemas.openxmlformats.org/officeDocument/2006/relationships/hyperlink" Target="http://lokar.fmf.uni-lj.si/www/GeoGebra4/newFeatures.htm" TargetMode="External"/><Relationship Id="rId1" Type="http://schemas.openxmlformats.org/officeDocument/2006/relationships/slideLayout" Target="../slideLayouts/slideLayout343.xml"/><Relationship Id="rId6" Type="http://schemas.openxmlformats.org/officeDocument/2006/relationships/hyperlink" Target="http://www.nauk.si/" TargetMode="External"/><Relationship Id="rId5" Type="http://schemas.openxmlformats.org/officeDocument/2006/relationships/hyperlink" Target="http://lokar.fmf.uni-lj.si/www/EduMatics/V3/mod1/MainActivity.html" TargetMode="External"/><Relationship Id="rId4" Type="http://schemas.openxmlformats.org/officeDocument/2006/relationships/hyperlink" Target="http://lokar.fmf.uni-lj.si/www/RacOrodja/GeoGebra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tija.Lokar@fmf.uni-lj.si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3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../Create_list_of_points/create_list_of_points.htm" TargetMode="External"/><Relationship Id="rId1" Type="http://schemas.openxmlformats.org/officeDocument/2006/relationships/slideLayout" Target="../slideLayouts/slideLayout3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TalesovIzrek640ANG/talesovIzrek_FilmPrazna.html" TargetMode="External"/><Relationship Id="rId1" Type="http://schemas.openxmlformats.org/officeDocument/2006/relationships/slideLayout" Target="../slideLayouts/slideLayout3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365104"/>
            <a:ext cx="7772400" cy="1975104"/>
          </a:xfrm>
        </p:spPr>
        <p:txBody>
          <a:bodyPr>
            <a:normAutofit/>
          </a:bodyPr>
          <a:lstStyle/>
          <a:p>
            <a:r>
              <a:rPr lang="en-US" dirty="0"/>
              <a:t>UPORABA POSNETKOV ZASLONA PRI PRIPRAVI UČNIH GRADIV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5777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DEBUG MODE WINK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Primer takega orodja</a:t>
            </a:r>
            <a:endParaRPr lang="en-US" dirty="0" smtClean="0"/>
          </a:p>
          <a:p>
            <a:r>
              <a:rPr lang="sl-SI" dirty="0" smtClean="0"/>
              <a:t>Številni drugi</a:t>
            </a:r>
            <a:r>
              <a:rPr lang="en-US" dirty="0" smtClean="0"/>
              <a:t>: Adobe Captivate, </a:t>
            </a:r>
            <a:r>
              <a:rPr lang="en-US" dirty="0" err="1" smtClean="0"/>
              <a:t>CamStudio</a:t>
            </a:r>
            <a:r>
              <a:rPr lang="en-US" dirty="0" smtClean="0"/>
              <a:t>, </a:t>
            </a:r>
            <a:r>
              <a:rPr lang="sl-SI" dirty="0" smtClean="0"/>
              <a:t>Camtasia </a:t>
            </a:r>
            <a:r>
              <a:rPr lang="en-US" dirty="0" smtClean="0"/>
              <a:t>…</a:t>
            </a:r>
          </a:p>
          <a:p>
            <a:r>
              <a:rPr lang="sl-SI" dirty="0" smtClean="0"/>
              <a:t>Prosto dostopen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http://www.debugmode.com/wink/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9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25825" y="2204864"/>
            <a:ext cx="6558543" cy="1362075"/>
          </a:xfrm>
        </p:spPr>
        <p:txBody>
          <a:bodyPr/>
          <a:lstStyle/>
          <a:p>
            <a:r>
              <a:rPr lang="sl-SI" sz="5400" dirty="0">
                <a:solidFill>
                  <a:srgbClr val="A9191A"/>
                </a:solidFill>
              </a:rPr>
              <a:t>UČITELJ NAJ BO PRVI</a:t>
            </a:r>
            <a:endParaRPr lang="en-US" sz="5400" dirty="0" smtClean="0">
              <a:solidFill>
                <a:srgbClr val="A9191A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272334" cy="1067569"/>
          </a:xfrm>
        </p:spPr>
        <p:txBody>
          <a:bodyPr>
            <a:noAutofit/>
          </a:bodyPr>
          <a:lstStyle/>
          <a:p>
            <a:r>
              <a:rPr lang="sl-SI" sz="2800" dirty="0" smtClean="0"/>
              <a:t>Imeti mora kontrolo nad gradivi, ki jih uporablja pri poučevanju in avtorji gradiv naj to upoštevajo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F900-619F-4A90-B550-D670EB579AE3}" type="slidenum">
              <a:rPr lang="sl-SI" smtClean="0"/>
              <a:pPr/>
              <a:t>11</a:t>
            </a:fld>
            <a:endParaRPr lang="sl-SI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1196752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 cap="all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VODILO SKUPINE NAUK: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81026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Avtor gradiva si zamisli </a:t>
            </a:r>
            <a:r>
              <a:rPr lang="sl-SI" b="1" dirty="0" smtClean="0"/>
              <a:t>hipotetično</a:t>
            </a:r>
            <a:r>
              <a:rPr lang="sl-SI" dirty="0" smtClean="0"/>
              <a:t> učno situacijo s </a:t>
            </a:r>
            <a:r>
              <a:rPr lang="sl-SI" b="1" dirty="0" smtClean="0"/>
              <a:t>hipotetičnimi</a:t>
            </a:r>
            <a:r>
              <a:rPr lang="sl-SI" dirty="0" smtClean="0"/>
              <a:t> učenci</a:t>
            </a:r>
          </a:p>
          <a:p>
            <a:r>
              <a:rPr lang="sl-SI" b="1" dirty="0" smtClean="0"/>
              <a:t>Dejanska</a:t>
            </a:r>
            <a:r>
              <a:rPr lang="sl-SI" dirty="0" smtClean="0"/>
              <a:t> učna situacija pa je vedno nekoliko </a:t>
            </a:r>
            <a:r>
              <a:rPr lang="sl-SI" b="1" dirty="0" smtClean="0"/>
              <a:t>drugačna</a:t>
            </a:r>
          </a:p>
          <a:p>
            <a:pPr lvl="1"/>
            <a:r>
              <a:rPr lang="sl-SI" dirty="0" smtClean="0"/>
              <a:t>In nikoli enaka</a:t>
            </a:r>
          </a:p>
          <a:p>
            <a:r>
              <a:rPr lang="sl-SI" dirty="0" smtClean="0"/>
              <a:t>Učitelj mora gradivo prilagoditi </a:t>
            </a:r>
            <a:r>
              <a:rPr lang="sl-SI" b="1" dirty="0" smtClean="0"/>
              <a:t>konkretni</a:t>
            </a:r>
            <a:r>
              <a:rPr lang="sl-SI" dirty="0" smtClean="0"/>
              <a:t> učni situaciji in konkretnemu učencu</a:t>
            </a:r>
          </a:p>
          <a:p>
            <a:r>
              <a:rPr lang="sl-SI" dirty="0" smtClean="0"/>
              <a:t>In zato </a:t>
            </a:r>
            <a:r>
              <a:rPr lang="sl-SI" b="1" dirty="0" smtClean="0"/>
              <a:t>preureja</a:t>
            </a:r>
            <a:r>
              <a:rPr lang="sl-SI" dirty="0" smtClean="0"/>
              <a:t> avtorjeve zamisli na svoj način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4AE1-B211-4D71-8593-0554C4E0D5DD}" type="slidenum">
              <a:rPr lang="sl-SI" smtClean="0"/>
              <a:pPr/>
              <a:t>12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Priprava učnih gradiv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68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 res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Učitelji</a:t>
            </a:r>
            <a:endParaRPr lang="sl-SI" dirty="0"/>
          </a:p>
          <a:p>
            <a:pPr lvl="1"/>
            <a:r>
              <a:rPr lang="sl-SI" dirty="0" smtClean="0"/>
              <a:t>Ne potrebujejo možnosti prilagajanja gradiv</a:t>
            </a:r>
            <a:endParaRPr lang="sl-SI" dirty="0"/>
          </a:p>
          <a:p>
            <a:pPr lvl="1"/>
            <a:r>
              <a:rPr lang="sl-SI" dirty="0" smtClean="0"/>
              <a:t>Ne bodo  prilagajali gradiva</a:t>
            </a:r>
            <a:endParaRPr lang="sl-SI" dirty="0"/>
          </a:p>
          <a:p>
            <a:pPr lvl="1"/>
            <a:r>
              <a:rPr lang="sl-SI" dirty="0" smtClean="0"/>
              <a:t>Nimajo znanja za prilagajanje gradiv</a:t>
            </a:r>
          </a:p>
          <a:p>
            <a:pPr lvl="1"/>
            <a:r>
              <a:rPr lang="sl-SI" dirty="0" smtClean="0"/>
              <a:t>…</a:t>
            </a:r>
            <a:endParaRPr lang="sl-SI" dirty="0"/>
          </a:p>
          <a:p>
            <a:r>
              <a:rPr lang="sl-SI" dirty="0" smtClean="0"/>
              <a:t>Večina želenih sprememb je dokaj enostavnih</a:t>
            </a:r>
          </a:p>
          <a:p>
            <a:pPr lvl="1"/>
            <a:r>
              <a:rPr lang="sl-SI" dirty="0" smtClean="0"/>
              <a:t>A kljub temu zelo pomembnih za posameznega učitelja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26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Odmor - 5 minut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In ravno opazite napako v razlagi v videoposnetku, ki ga želite uporabiti naslednjo uro </a:t>
            </a:r>
          </a:p>
          <a:p>
            <a:r>
              <a:rPr lang="sl-SI" dirty="0" smtClean="0"/>
              <a:t>V 5 korakih lahko skoraj brez tehničnega znanja popravite napako </a:t>
            </a:r>
          </a:p>
          <a:p>
            <a:pPr lvl="1"/>
            <a:r>
              <a:rPr lang="sl-SI" dirty="0" smtClean="0"/>
              <a:t>Vzamete izvorno kodo posnetka (datoteko </a:t>
            </a:r>
            <a:r>
              <a:rPr lang="sl-SI" dirty="0" err="1" smtClean="0"/>
              <a:t>wnk</a:t>
            </a:r>
            <a:r>
              <a:rPr lang="sl-SI" dirty="0" smtClean="0"/>
              <a:t> in  ustrezno datoteko </a:t>
            </a:r>
            <a:r>
              <a:rPr lang="sl-SI" dirty="0" err="1" smtClean="0"/>
              <a:t>txt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Popravite datoteko </a:t>
            </a:r>
            <a:r>
              <a:rPr lang="sl-SI" dirty="0" err="1" smtClean="0"/>
              <a:t>txt</a:t>
            </a:r>
            <a:r>
              <a:rPr lang="sl-SI" dirty="0" smtClean="0"/>
              <a:t> (</a:t>
            </a:r>
            <a:r>
              <a:rPr lang="sl-SI" dirty="0"/>
              <a:t>B</a:t>
            </a:r>
            <a:r>
              <a:rPr lang="sl-SI" dirty="0" smtClean="0"/>
              <a:t>eležnica)</a:t>
            </a:r>
          </a:p>
          <a:p>
            <a:pPr lvl="1"/>
            <a:r>
              <a:rPr lang="sl-SI" dirty="0" smtClean="0"/>
              <a:t>Odprete datoteko </a:t>
            </a:r>
            <a:r>
              <a:rPr lang="sl-SI" dirty="0" err="1" smtClean="0"/>
              <a:t>wnk</a:t>
            </a:r>
            <a:r>
              <a:rPr lang="sl-SI" dirty="0" smtClean="0"/>
              <a:t> (</a:t>
            </a:r>
            <a:r>
              <a:rPr lang="sl-SI" dirty="0" err="1" smtClean="0"/>
              <a:t>Wink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Ukaz: Project/Import Text </a:t>
            </a:r>
          </a:p>
          <a:p>
            <a:pPr lvl="1"/>
            <a:r>
              <a:rPr lang="sl-SI" dirty="0" smtClean="0"/>
              <a:t>Ukaz: Project/</a:t>
            </a:r>
            <a:r>
              <a:rPr lang="sl-SI" dirty="0" err="1" smtClean="0"/>
              <a:t>Render</a:t>
            </a:r>
            <a:r>
              <a:rPr lang="sl-SI" dirty="0" smtClean="0"/>
              <a:t> </a:t>
            </a:r>
          </a:p>
          <a:p>
            <a:r>
              <a:rPr lang="sl-SI" dirty="0" smtClean="0"/>
              <a:t>In to je vse!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DEMO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70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Torej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Avtorji gradiv - naj upoštevajo učitelja - dejanskega posrednika gradiv učencem</a:t>
            </a:r>
            <a:endParaRPr lang="en-US" dirty="0" smtClean="0"/>
          </a:p>
          <a:p>
            <a:pPr lvl="1"/>
            <a:r>
              <a:rPr lang="sl-SI" dirty="0" smtClean="0"/>
              <a:t>Naj mu dopustijo enostavne spremembe gradiv</a:t>
            </a:r>
            <a:endParaRPr lang="en-US" dirty="0" smtClean="0"/>
          </a:p>
          <a:p>
            <a:r>
              <a:rPr lang="sl-SI" dirty="0" smtClean="0"/>
              <a:t>Zato je potrebno da avtorji</a:t>
            </a:r>
          </a:p>
          <a:p>
            <a:pPr lvl="1"/>
            <a:r>
              <a:rPr lang="sl-SI" dirty="0" smtClean="0"/>
              <a:t>Ločijo vsebino od oblike</a:t>
            </a:r>
            <a:endParaRPr lang="en-US" dirty="0"/>
          </a:p>
          <a:p>
            <a:pPr lvl="1"/>
            <a:r>
              <a:rPr lang="en-US" dirty="0" smtClean="0"/>
              <a:t>U</a:t>
            </a:r>
            <a:r>
              <a:rPr lang="sl-SI" dirty="0" smtClean="0"/>
              <a:t>porabljajo enostavna, prosto dostopna orodja</a:t>
            </a:r>
            <a:endParaRPr lang="en-US" dirty="0"/>
          </a:p>
          <a:p>
            <a:pPr lvl="1"/>
            <a:r>
              <a:rPr lang="en-US" dirty="0" smtClean="0"/>
              <a:t>U</a:t>
            </a:r>
            <a:r>
              <a:rPr lang="sl-SI" dirty="0" smtClean="0"/>
              <a:t>porabljajo standardne, odprte formate datotek</a:t>
            </a:r>
            <a:endParaRPr lang="en-US" dirty="0"/>
          </a:p>
          <a:p>
            <a:pPr lvl="1"/>
            <a:r>
              <a:rPr lang="sl-SI" dirty="0" smtClean="0"/>
              <a:t>Omogočijo enostaven dostop do vseh potrebnih virov</a:t>
            </a:r>
            <a:endParaRPr lang="en-US" dirty="0" smtClean="0"/>
          </a:p>
          <a:p>
            <a:pPr lvl="2"/>
            <a:r>
              <a:rPr lang="en-US" dirty="0" err="1" smtClean="0"/>
              <a:t>wnk</a:t>
            </a:r>
            <a:r>
              <a:rPr lang="en-US" dirty="0" smtClean="0"/>
              <a:t>, html, </a:t>
            </a:r>
            <a:r>
              <a:rPr lang="en-US" dirty="0" err="1" smtClean="0"/>
              <a:t>ggb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61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Še veliko bi lahko govorili, a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60098" name="Picture 2" descr="C:\Users\lokar\AppData\Local\Microsoft\Windows\Temporary Internet Files\Content.IE5\MNA5JVRJ\MCj0078772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332239" cy="354247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sp>
        <p:nvSpPr>
          <p:cNvPr id="4" name="Rectangle 3"/>
          <p:cNvSpPr/>
          <p:nvPr/>
        </p:nvSpPr>
        <p:spPr>
          <a:xfrm>
            <a:off x="4187299" y="5661248"/>
            <a:ext cx="4956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Arial" pitchFamily="34" charset="0"/>
                <a:cs typeface="Arial" pitchFamily="34" charset="0"/>
                <a:hlinkClick r:id="rId3"/>
              </a:rPr>
              <a:t>Matija.Lokar@fmf.uni-lj.si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zgledov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l-SI" sz="2800" i="1" u="sng" dirty="0">
                <a:hlinkClick r:id="rId2"/>
              </a:rPr>
              <a:t>http://lokar.fmf.uni-lj.si/www/GeoGebra4/newFeatures.htm</a:t>
            </a:r>
            <a:r>
              <a:rPr lang="sl-SI" sz="2800" i="1" dirty="0"/>
              <a:t> </a:t>
            </a:r>
            <a:endParaRPr lang="sl-SI" sz="2800" dirty="0"/>
          </a:p>
          <a:p>
            <a:pPr lvl="0"/>
            <a:r>
              <a:rPr lang="sl-SI" sz="2800" i="1" u="sng" dirty="0">
                <a:hlinkClick r:id="rId3"/>
              </a:rPr>
              <a:t>http://lokar.fmf.uni-lj.si/www/ROM/GeoGebra/geogebra.htm</a:t>
            </a:r>
            <a:r>
              <a:rPr lang="sl-SI" sz="2800" i="1" dirty="0"/>
              <a:t> </a:t>
            </a:r>
            <a:endParaRPr lang="sl-SI" sz="2800" dirty="0"/>
          </a:p>
          <a:p>
            <a:pPr lvl="0"/>
            <a:r>
              <a:rPr lang="sl-SI" sz="2800" i="1" u="sng" dirty="0">
                <a:hlinkClick r:id="rId4"/>
              </a:rPr>
              <a:t>http://lokar.fmf.uni-lj.si/www/RacOrodja/GeoGebra.htm</a:t>
            </a:r>
            <a:r>
              <a:rPr lang="sl-SI" sz="2800" i="1" dirty="0"/>
              <a:t> </a:t>
            </a:r>
            <a:endParaRPr lang="sl-SI" sz="2800" dirty="0"/>
          </a:p>
          <a:p>
            <a:pPr lvl="0"/>
            <a:r>
              <a:rPr lang="sl-SI" sz="2800" i="1" u="sng" dirty="0">
                <a:hlinkClick r:id="rId5"/>
              </a:rPr>
              <a:t>http://lokar.fmf.uni-lj.si/www/EduMatics/V3/mod1/MainActivity.html</a:t>
            </a:r>
            <a:r>
              <a:rPr lang="sl-SI" sz="2800" i="1" dirty="0"/>
              <a:t> </a:t>
            </a:r>
            <a:endParaRPr lang="sl-SI" sz="2800" dirty="0"/>
          </a:p>
          <a:p>
            <a:pPr lvl="0"/>
            <a:r>
              <a:rPr lang="sl-SI" sz="2800" i="1" u="sng" dirty="0">
                <a:hlinkClick r:id="rId6"/>
              </a:rPr>
              <a:t>http://www.nauk.si</a:t>
            </a:r>
            <a:r>
              <a:rPr lang="sl-SI" sz="2800" i="1" dirty="0"/>
              <a:t> </a:t>
            </a:r>
            <a:endParaRPr lang="sl-SI" sz="2800" dirty="0"/>
          </a:p>
          <a:p>
            <a:r>
              <a:rPr lang="sl-SI" sz="2800" smtClean="0"/>
              <a:t>…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30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439829" cy="3551863"/>
          </a:xfrm>
          <a:prstGeom prst="rect">
            <a:avLst/>
          </a:prstGeom>
          <a:noFill/>
          <a:ln>
            <a:noFill/>
          </a:ln>
          <a:effectLst>
            <a:outerShdw blurRad="1270000" dir="696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3"/>
          <p:cNvSpPr>
            <a:spLocks noGrp="1"/>
          </p:cNvSpPr>
          <p:nvPr>
            <p:ph type="title"/>
          </p:nvPr>
        </p:nvSpPr>
        <p:spPr>
          <a:xfrm>
            <a:off x="323528" y="1346845"/>
            <a:ext cx="7772400" cy="1362075"/>
          </a:xfrm>
        </p:spPr>
        <p:txBody>
          <a:bodyPr/>
          <a:lstStyle/>
          <a:p>
            <a:r>
              <a:rPr lang="sl-SI" sz="4000" dirty="0">
                <a:effectLst/>
              </a:rPr>
              <a:t>UPORABA POSNETKOV ZASLONA PRI PRIPRAVI UČNIH GRADIV</a:t>
            </a:r>
            <a:endParaRPr lang="en-US" sz="4000" dirty="0" smtClean="0"/>
          </a:p>
        </p:txBody>
      </p:sp>
      <p:sp>
        <p:nvSpPr>
          <p:cNvPr id="2052" name="Subtitle 4"/>
          <p:cNvSpPr>
            <a:spLocks noGrp="1"/>
          </p:cNvSpPr>
          <p:nvPr>
            <p:ph type="body" idx="1"/>
          </p:nvPr>
        </p:nvSpPr>
        <p:spPr>
          <a:xfrm>
            <a:off x="5796136" y="2780928"/>
            <a:ext cx="2880320" cy="121215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endParaRPr lang="sl-SI" sz="3200" dirty="0" smtClean="0">
              <a:latin typeface="+mj-lt"/>
            </a:endParaRPr>
          </a:p>
          <a:p>
            <a:pPr algn="r" eaLnBrk="1" hangingPunct="1">
              <a:defRPr/>
            </a:pPr>
            <a:endParaRPr lang="sl-SI" sz="3200" dirty="0">
              <a:latin typeface="+mj-lt"/>
            </a:endParaRPr>
          </a:p>
          <a:p>
            <a:pPr algn="r" eaLnBrk="1" hangingPunct="1">
              <a:defRPr/>
            </a:pPr>
            <a:endParaRPr lang="sl-SI" sz="1400" dirty="0" smtClean="0">
              <a:latin typeface="+mj-lt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94733"/>
              </p:ext>
            </p:extLst>
          </p:nvPr>
        </p:nvGraphicFramePr>
        <p:xfrm>
          <a:off x="5752707" y="4221088"/>
          <a:ext cx="3020930" cy="195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6" imgW="2600325" imgH="1543050" progId="">
                  <p:embed/>
                </p:oleObj>
              </mc:Choice>
              <mc:Fallback>
                <p:oleObj r:id="rId6" imgW="2600325" imgH="15430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707" y="4221088"/>
                        <a:ext cx="3020930" cy="1956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013176"/>
            <a:ext cx="4572000" cy="1368152"/>
          </a:xfrm>
          <a:ln>
            <a:solidFill>
              <a:srgbClr val="FF0000"/>
            </a:solidFill>
            <a:prstDash val="sysDot"/>
          </a:ln>
        </p:spPr>
        <p:txBody>
          <a:bodyPr/>
          <a:lstStyle/>
          <a:p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Zaključna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 </a:t>
            </a:r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mednarodna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 </a:t>
            </a:r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konferenca</a:t>
            </a:r>
            <a:endParaRPr lang="en-US" sz="1800" b="1" cap="all" dirty="0">
              <a:solidFill>
                <a:srgbClr val="666666"/>
              </a:solidFill>
              <a:effectLst/>
              <a:latin typeface="+mn-lt"/>
            </a:endParaRPr>
          </a:p>
          <a:p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na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 </a:t>
            </a:r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projektu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 </a:t>
            </a:r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Razvoj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 </a:t>
            </a:r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naravoslovnih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 </a:t>
            </a:r>
            <a:r>
              <a:rPr lang="en-US" sz="1800" b="1" cap="all" dirty="0" err="1">
                <a:solidFill>
                  <a:srgbClr val="666666"/>
                </a:solidFill>
                <a:effectLst/>
                <a:latin typeface="+mn-lt"/>
              </a:rPr>
              <a:t>kompetenc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, </a:t>
            </a:r>
            <a:endParaRPr lang="sl-SI" sz="1800" b="1" cap="all" dirty="0">
              <a:solidFill>
                <a:srgbClr val="666666"/>
              </a:solidFill>
              <a:effectLst/>
              <a:latin typeface="+mn-lt"/>
            </a:endParaRPr>
          </a:p>
          <a:p>
            <a:r>
              <a:rPr lang="sl-SI" sz="1800" b="1" cap="all" dirty="0">
                <a:solidFill>
                  <a:srgbClr val="666666"/>
                </a:solidFill>
                <a:effectLst/>
                <a:latin typeface="+mn-lt"/>
              </a:rPr>
              <a:t>MARIBOR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, </a:t>
            </a:r>
            <a:r>
              <a:rPr lang="sl-SI" sz="1800" b="1" cap="all" dirty="0">
                <a:solidFill>
                  <a:srgbClr val="666666"/>
                </a:solidFill>
                <a:effectLst/>
                <a:latin typeface="+mn-lt"/>
              </a:rPr>
              <a:t>20. </a:t>
            </a:r>
            <a:r>
              <a:rPr lang="sl-SI" sz="1800" b="1" cap="all" dirty="0" err="1" smtClean="0">
                <a:solidFill>
                  <a:srgbClr val="666666"/>
                </a:solidFill>
                <a:effectLst/>
                <a:latin typeface="+mn-lt"/>
              </a:rPr>
              <a:t>SEpTEMBER</a:t>
            </a:r>
            <a:r>
              <a:rPr lang="sl-SI" sz="1800" b="1" cap="all" dirty="0" smtClean="0">
                <a:solidFill>
                  <a:srgbClr val="666666"/>
                </a:solidFill>
                <a:effectLst/>
                <a:latin typeface="+mn-lt"/>
              </a:rPr>
              <a:t> </a:t>
            </a:r>
            <a:r>
              <a:rPr lang="en-US" sz="1800" b="1" cap="all" dirty="0">
                <a:solidFill>
                  <a:srgbClr val="666666"/>
                </a:solidFill>
                <a:effectLst/>
                <a:latin typeface="+mn-lt"/>
              </a:rPr>
              <a:t>2011</a:t>
            </a:r>
            <a:endParaRPr lang="sl-SI" sz="1800" b="1" cap="all" dirty="0">
              <a:solidFill>
                <a:srgbClr val="666666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0152" y="3013744"/>
            <a:ext cx="2646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sl-SI" sz="3200" dirty="0">
                <a:latin typeface="+mj-lt"/>
              </a:rPr>
              <a:t>Matija Lokar,</a:t>
            </a:r>
          </a:p>
          <a:p>
            <a:pPr algn="r" eaLnBrk="1" hangingPunct="1">
              <a:defRPr/>
            </a:pPr>
            <a:r>
              <a:rPr lang="sl-SI" dirty="0" err="1">
                <a:latin typeface="+mj-lt"/>
                <a:hlinkClick r:id="rId8"/>
              </a:rPr>
              <a:t>Matija.Lokar@fmf.uni</a:t>
            </a:r>
            <a:r>
              <a:rPr lang="sl-SI" dirty="0">
                <a:latin typeface="+mj-lt"/>
                <a:hlinkClick r:id="rId8"/>
              </a:rPr>
              <a:t>-</a:t>
            </a:r>
            <a:r>
              <a:rPr lang="sl-SI" dirty="0" err="1">
                <a:latin typeface="+mj-lt"/>
                <a:hlinkClick r:id="rId8"/>
              </a:rPr>
              <a:t>lj.si</a:t>
            </a: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1841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Problemi pri poučevanju z orodji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Kadar v sklopu poučevanja uporabljamo računalniška orodja</a:t>
            </a:r>
            <a:endParaRPr lang="en-US" dirty="0" smtClean="0"/>
          </a:p>
          <a:p>
            <a:pPr lvl="1"/>
            <a:r>
              <a:rPr lang="sl-SI" dirty="0"/>
              <a:t>s</a:t>
            </a:r>
            <a:r>
              <a:rPr lang="sl-SI" dirty="0" smtClean="0"/>
              <a:t>o učenci pogosto izpostavljeni  novim spoznanjem z dveh področji</a:t>
            </a:r>
            <a:r>
              <a:rPr lang="en-US" dirty="0" smtClean="0"/>
              <a:t>:</a:t>
            </a:r>
          </a:p>
          <a:p>
            <a:pPr lvl="2"/>
            <a:r>
              <a:rPr lang="sl-SI" dirty="0" smtClean="0"/>
              <a:t>Tematskega (sile, seštevanje vektorjev, periodni sistem …)</a:t>
            </a:r>
            <a:endParaRPr lang="en-US" dirty="0" smtClean="0"/>
          </a:p>
          <a:p>
            <a:pPr lvl="2"/>
            <a:r>
              <a:rPr lang="sl-SI" dirty="0" smtClean="0"/>
              <a:t>Uporabe orodij</a:t>
            </a:r>
            <a:endParaRPr lang="en-US" dirty="0" smtClean="0"/>
          </a:p>
          <a:p>
            <a:r>
              <a:rPr lang="sl-SI" dirty="0" smtClean="0"/>
              <a:t>Običajno je tekom ure vse v redu, a kasneje so pogosto problemi z razumevanjem</a:t>
            </a:r>
            <a:endParaRPr lang="en-US" dirty="0" smtClean="0"/>
          </a:p>
          <a:p>
            <a:pPr lvl="1"/>
            <a:r>
              <a:rPr lang="sl-SI" dirty="0" smtClean="0"/>
              <a:t>Bodisi teme</a:t>
            </a:r>
          </a:p>
          <a:p>
            <a:pPr lvl="1"/>
            <a:r>
              <a:rPr lang="sl-SI" dirty="0" smtClean="0"/>
              <a:t>Bodisi načina uporabe orodja</a:t>
            </a:r>
            <a:endParaRPr lang="en-US" dirty="0" smtClean="0"/>
          </a:p>
          <a:p>
            <a:r>
              <a:rPr lang="sl-SI" dirty="0" smtClean="0"/>
              <a:t>In seveda zato pripravimo ustrezne zapiske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92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tekstovni obliki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41634" r="29142" b="31494"/>
          <a:stretch/>
        </p:blipFill>
        <p:spPr bwMode="auto">
          <a:xfrm>
            <a:off x="611560" y="1556792"/>
            <a:ext cx="8399443" cy="360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Izboljšane s slikami 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30861" r="27959" b="34570"/>
          <a:stretch/>
        </p:blipFill>
        <p:spPr bwMode="auto">
          <a:xfrm>
            <a:off x="395536" y="1268760"/>
            <a:ext cx="8175294" cy="441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ker smo v </a:t>
            </a:r>
            <a:r>
              <a:rPr lang="sl-SI" dirty="0" err="1" smtClean="0"/>
              <a:t>YouTube</a:t>
            </a:r>
            <a:r>
              <a:rPr lang="sl-SI" dirty="0" smtClean="0"/>
              <a:t> eri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740277"/>
          </a:xfrm>
        </p:spPr>
        <p:txBody>
          <a:bodyPr>
            <a:noAutofit/>
          </a:bodyPr>
          <a:lstStyle/>
          <a:p>
            <a:r>
              <a:rPr lang="sl-SI" sz="2400" dirty="0" smtClean="0"/>
              <a:t>Moramo ;-) uporabljati navodila v obliki video posnetkov </a:t>
            </a:r>
            <a:endParaRPr lang="en-US" sz="2400" dirty="0" smtClean="0"/>
          </a:p>
          <a:p>
            <a:r>
              <a:rPr lang="sl-SI" sz="2400" dirty="0" smtClean="0"/>
              <a:t>Prvi poskusi</a:t>
            </a:r>
            <a:endParaRPr lang="en-US" sz="2400" dirty="0" smtClean="0"/>
          </a:p>
          <a:p>
            <a:pPr lvl="1"/>
            <a:r>
              <a:rPr lang="sl-SI" sz="2000" dirty="0" smtClean="0"/>
              <a:t>Snemanje osebe, kako dela za računalnikom in njegovih ustnih komentarjev</a:t>
            </a:r>
            <a:endParaRPr lang="en-US" sz="2000" dirty="0" smtClean="0"/>
          </a:p>
          <a:p>
            <a:pPr lvl="1"/>
            <a:r>
              <a:rPr lang="sl-SI" sz="2000" dirty="0" smtClean="0"/>
              <a:t>Se običajno ne končajo zelo uspešno</a:t>
            </a:r>
            <a:endParaRPr lang="en-US" sz="1600" dirty="0" smtClean="0"/>
          </a:p>
          <a:p>
            <a:r>
              <a:rPr lang="sl-SI" sz="2400" dirty="0" smtClean="0"/>
              <a:t>A pravzaprav ne potrebujemo "pravega videa" – želimo le slediti temu, kar se dogaja na računalniškem zaslonu</a:t>
            </a:r>
            <a:r>
              <a:rPr lang="en-US" sz="2400" dirty="0" smtClean="0"/>
              <a:t> </a:t>
            </a:r>
            <a:endParaRPr lang="sl-SI" sz="2400" dirty="0" smtClean="0"/>
          </a:p>
          <a:p>
            <a:r>
              <a:rPr lang="sl-SI" sz="2400" dirty="0" smtClean="0"/>
              <a:t>"</a:t>
            </a:r>
            <a:r>
              <a:rPr lang="sl-SI" sz="2400" dirty="0" err="1" smtClean="0"/>
              <a:t>screen</a:t>
            </a:r>
            <a:r>
              <a:rPr lang="sl-SI" sz="2400" dirty="0" smtClean="0"/>
              <a:t> </a:t>
            </a:r>
            <a:r>
              <a:rPr lang="sl-SI" sz="2400" dirty="0" err="1" smtClean="0"/>
              <a:t>cast</a:t>
            </a:r>
            <a:r>
              <a:rPr lang="sl-SI" sz="2400" dirty="0" smtClean="0"/>
              <a:t>"</a:t>
            </a:r>
          </a:p>
          <a:p>
            <a:pPr lvl="1"/>
            <a:r>
              <a:rPr lang="sl-SI" sz="2000" dirty="0" smtClean="0"/>
              <a:t>Program zajame zaporedje zaslonskih slik.</a:t>
            </a:r>
          </a:p>
          <a:p>
            <a:pPr lvl="1"/>
            <a:r>
              <a:rPr lang="sl-SI" sz="2000" dirty="0" smtClean="0"/>
              <a:t>Te opremimo s komentarji</a:t>
            </a:r>
          </a:p>
          <a:p>
            <a:pPr lvl="1"/>
            <a:r>
              <a:rPr lang="sl-SI" sz="2000" dirty="0" smtClean="0"/>
              <a:t>In vse skupaj pretvorimo v video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9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Klasična demonstracija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l-SI" dirty="0" smtClean="0"/>
              <a:t>Učenci le sledijo posnetku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16865" r="27392"/>
          <a:stretch/>
        </p:blipFill>
        <p:spPr bwMode="auto">
          <a:xfrm>
            <a:off x="1403648" y="1844824"/>
            <a:ext cx="6357258" cy="408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-24"/>
            <a:ext cx="6072198" cy="654032"/>
          </a:xfrm>
        </p:spPr>
        <p:txBody>
          <a:bodyPr>
            <a:noAutofit/>
          </a:bodyPr>
          <a:lstStyle/>
          <a:p>
            <a:r>
              <a:rPr lang="sl-SI" sz="2800" dirty="0" smtClean="0"/>
              <a:t>Video navodila / Samostojno delo</a:t>
            </a:r>
            <a:endParaRPr lang="sl-S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Maribor, 20. 9. 2011</a:t>
            </a:r>
            <a:endParaRPr lang="sl-SI"/>
          </a:p>
        </p:txBody>
      </p:sp>
      <p:pic>
        <p:nvPicPr>
          <p:cNvPr id="3174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317" t="13921" r="10620" b="26821"/>
          <a:stretch/>
        </p:blipFill>
        <p:spPr bwMode="auto">
          <a:xfrm>
            <a:off x="179512" y="1772816"/>
            <a:ext cx="8632847" cy="34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6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000" dirty="0" smtClean="0"/>
              <a:t>www.nauk.si</a:t>
            </a:r>
            <a:endParaRPr lang="sl-SI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Maribor, 20. 9. 2011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6" t="16116" r="28366" b="26384"/>
          <a:stretch/>
        </p:blipFill>
        <p:spPr bwMode="auto">
          <a:xfrm>
            <a:off x="1002344" y="1484784"/>
            <a:ext cx="7026039" cy="457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15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PORABA POSNETKOV ZASLONA PRI PRIPRAVI UČNIH GRADIV&amp;quot;&quot;/&gt;&lt;property id=&quot;20307&quot; value=&quot;359&quot;/&gt;&lt;/object&gt;&lt;object type=&quot;3&quot; unique_id=&quot;10005&quot;&gt;&lt;property id=&quot;20148&quot; value=&quot;5&quot;/&gt;&lt;property id=&quot;20300&quot; value=&quot;Slide 2 - &amp;quot;UPORABA POSNETKOV ZASLONA PRI PRIPRAVI UČNIH GRADIV&amp;quot;&quot;/&gt;&lt;property id=&quot;20307&quot; value=&quot;318&quot;/&gt;&lt;/object&gt;&lt;object type=&quot;3&quot; unique_id=&quot;10008&quot;&gt;&lt;property id=&quot;20148&quot; value=&quot;5&quot;/&gt;&lt;property id=&quot;20300&quot; value=&quot;Slide 3 - &amp;quot;Problemi pri poučevanju z orodji&amp;quot;&quot;/&gt;&lt;property id=&quot;20307&quot; value=&quot;322&quot;/&gt;&lt;/object&gt;&lt;object type=&quot;3&quot; unique_id=&quot;10009&quot;&gt;&lt;property id=&quot;20148&quot; value=&quot;5&quot;/&gt;&lt;property id=&quot;20300&quot; value=&quot;Slide 4 - &amp;quot;V tekstovni obliki&amp;quot;&quot;/&gt;&lt;property id=&quot;20307&quot; value=&quot;323&quot;/&gt;&lt;/object&gt;&lt;object type=&quot;3&quot; unique_id=&quot;10010&quot;&gt;&lt;property id=&quot;20148&quot; value=&quot;5&quot;/&gt;&lt;property id=&quot;20300&quot; value=&quot;Slide 5 - &amp;quot;Izboljšane s slikami ...&amp;quot;&quot;/&gt;&lt;property id=&quot;20307&quot; value=&quot;324&quot;/&gt;&lt;/object&gt;&lt;object type=&quot;3&quot; unique_id=&quot;10011&quot;&gt;&lt;property id=&quot;20148&quot; value=&quot;5&quot;/&gt;&lt;property id=&quot;20300&quot; value=&quot;Slide 6 - &amp;quot;A ker smo v YouTube eri &amp;quot;&quot;/&gt;&lt;property id=&quot;20307&quot; value=&quot;325&quot;/&gt;&lt;/object&gt;&lt;object type=&quot;3&quot; unique_id=&quot;10014&quot;&gt;&lt;property id=&quot;20148&quot; value=&quot;5&quot;/&gt;&lt;property id=&quot;20300&quot; value=&quot;Slide 8 - &amp;quot;Video navodila / Samostojno delo&amp;quot;&quot;/&gt;&lt;property id=&quot;20307&quot; value=&quot;356&quot;/&gt;&lt;/object&gt;&lt;object type=&quot;3&quot; unique_id=&quot;10022&quot;&gt;&lt;property id=&quot;20148&quot; value=&quot;5&quot;/&gt;&lt;property id=&quot;20300&quot; value=&quot;Slide 14 - &amp;quot;Torej&amp;quot;&quot;/&gt;&lt;property id=&quot;20307&quot; value=&quot;353&quot;/&gt;&lt;/object&gt;&lt;object type=&quot;3&quot; unique_id=&quot;10028&quot;&gt;&lt;property id=&quot;20148&quot; value=&quot;5&quot;/&gt;&lt;property id=&quot;20300&quot; value=&quot;Slide 15 - &amp;quot;Še veliko bi lahko govorili, a …&amp;quot;&quot;/&gt;&lt;property id=&quot;20307&quot; value=&quot;321&quot;/&gt;&lt;/object&gt;&lt;object type=&quot;3&quot; unique_id=&quot;10272&quot;&gt;&lt;property id=&quot;20148&quot; value=&quot;5&quot;/&gt;&lt;property id=&quot;20300&quot; value=&quot;Slide 7 - &amp;quot;Klasična demonstracija&amp;quot;&quot;/&gt;&lt;property id=&quot;20307&quot; value=&quot;362&quot;/&gt;&lt;/object&gt;&lt;object type=&quot;3&quot; unique_id=&quot;10302&quot;&gt;&lt;property id=&quot;20148&quot; value=&quot;5&quot;/&gt;&lt;property id=&quot;20300&quot; value=&quot;Slide 12 - &amp;quot;Je res ?&amp;quot;&quot;/&gt;&lt;property id=&quot;20307&quot; value=&quot;365&quot;/&gt;&lt;/object&gt;&lt;object type=&quot;3&quot; unique_id=&quot;10359&quot;&gt;&lt;property id=&quot;20148&quot; value=&quot;5&quot;/&gt;&lt;property id=&quot;20300&quot; value=&quot;Slide 13 - &amp;quot;Odmor - 5 minut&amp;quot;&quot;/&gt;&lt;property id=&quot;20307&quot; value=&quot;367&quot;/&gt;&lt;/object&gt;&lt;object type=&quot;3&quot; unique_id=&quot;10532&quot;&gt;&lt;property id=&quot;20148&quot; value=&quot;5&quot;/&gt;&lt;property id=&quot;20300&quot; value=&quot;Slide 9 - &amp;quot;DEBUG MODE WINK&amp;quot;&quot;/&gt;&lt;property id=&quot;20307&quot; value=&quot;370&quot;/&gt;&lt;/object&gt;&lt;object type=&quot;3&quot; unique_id=&quot;10613&quot;&gt;&lt;property id=&quot;20148&quot; value=&quot;5&quot;/&gt;&lt;property id=&quot;20300&quot; value=&quot;Slide 10 - &amp;quot;UČITELJ NAJ BO PRVI&amp;quot;&quot;/&gt;&lt;property id=&quot;20307&quot; value=&quot;371&quot;/&gt;&lt;/object&gt;&lt;object type=&quot;3&quot; unique_id=&quot;10614&quot;&gt;&lt;property id=&quot;20148&quot; value=&quot;5&quot;/&gt;&lt;property id=&quot;20300&quot; value=&quot;Slide 11 - &amp;quot;Priprava učnih gradiv&amp;quot;&quot;/&gt;&lt;property id=&quot;20307&quot; value=&quot;372&quot;/&gt;&lt;/object&gt;&lt;object type=&quot;3&quot; unique_id=&quot;10691&quot;&gt;&lt;property id=&quot;20148&quot; value=&quot;5&quot;/&gt;&lt;property id=&quot;20300&quot; value=&quot;Slide 16 - &amp;quot;Nekaj zgledov&amp;quot;&quot;/&gt;&lt;property id=&quot;20307&quot; value=&quot;3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S_4_ponovitev1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ESS-Tema-PP2007-UP">
  <a:themeElements>
    <a:clrScheme name="4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4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SS-Tema-PP2007-UP">
  <a:themeElements>
    <a:clrScheme name="5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5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ESS-Tema-PP2007-UP">
  <a:themeElements>
    <a:clrScheme name="6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6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ESS-Tema-PP2007-UP">
  <a:themeElements>
    <a:clrScheme name="7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7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ESS-Tema-PP2007-UP">
  <a:themeElements>
    <a:clrScheme name="8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8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ESS-Tema-PP2007-UP">
  <a:themeElements>
    <a:clrScheme name="9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9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ESS-Tema-PP2007-UP">
  <a:themeElements>
    <a:clrScheme name="10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0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ESS-Tema-PP2007-UP">
  <a:themeElements>
    <a:clrScheme name="1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ESS-Tema-PP2007-UP">
  <a:themeElements>
    <a:clrScheme name="1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CS_4_ponovitev1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9519F35-EA1F-42D6-A5DB-BD7B32E6F9D3}"/>
</file>

<file path=customXml/itemProps2.xml><?xml version="1.0" encoding="utf-8"?>
<ds:datastoreItem xmlns:ds="http://schemas.openxmlformats.org/officeDocument/2006/customXml" ds:itemID="{82141D5F-EA69-48C4-9F29-C6A544004677}"/>
</file>

<file path=customXml/itemProps3.xml><?xml version="1.0" encoding="utf-8"?>
<ds:datastoreItem xmlns:ds="http://schemas.openxmlformats.org/officeDocument/2006/customXml" ds:itemID="{AACAC343-2B15-4C2C-9606-52498FD053F7}"/>
</file>

<file path=docProps/app.xml><?xml version="1.0" encoding="utf-8"?>
<Properties xmlns="http://schemas.openxmlformats.org/officeDocument/2006/extended-properties" xmlns:vt="http://schemas.openxmlformats.org/officeDocument/2006/docPropsVTypes">
  <Template>CS_9_staticne_metode</Template>
  <TotalTime>1299</TotalTime>
  <Words>548</Words>
  <Application>Microsoft Office PowerPoint</Application>
  <PresentationFormat>On-screen Show (4:3)</PresentationFormat>
  <Paragraphs>102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49" baseType="lpstr">
      <vt:lpstr>CS_4_ponovitev1_3</vt:lpstr>
      <vt:lpstr>1_ESS-Tema-PP2007-UP</vt:lpstr>
      <vt:lpstr>ESS-Tema-PP2007-UP</vt:lpstr>
      <vt:lpstr>2_ESS-Tema-PP2007-UP</vt:lpstr>
      <vt:lpstr>3_ESS-Tema-PP2007-UP</vt:lpstr>
      <vt:lpstr>4_ESS-Tema-PP2007-UP</vt:lpstr>
      <vt:lpstr>5_ESS-Tema-PP2007-UP</vt:lpstr>
      <vt:lpstr>6_ESS-Tema-PP2007-UP</vt:lpstr>
      <vt:lpstr>7_ESS-Tema-PP2007-UP</vt:lpstr>
      <vt:lpstr>8_ESS-Tema-PP2007-UP</vt:lpstr>
      <vt:lpstr>9_ESS-Tema-PP2007-UP</vt:lpstr>
      <vt:lpstr>10_ESS-Tema-PP2007-UP</vt:lpstr>
      <vt:lpstr>11_ESS-Tema-PP2007-UP</vt:lpstr>
      <vt:lpstr>12_ESS-Tema-PP2007-UP</vt:lpstr>
      <vt:lpstr>13_ESS-Tema-PP2007-UP</vt:lpstr>
      <vt:lpstr>14_ESS-Tema-PP2007-UP</vt:lpstr>
      <vt:lpstr>15_ESS-Tema-PP2007-UP</vt:lpstr>
      <vt:lpstr>16_ESS-Tema-PP2007-UP</vt:lpstr>
      <vt:lpstr>17_ESS-Tema-PP2007-UP</vt:lpstr>
      <vt:lpstr>18_ESS-Tema-PP2007-UP</vt:lpstr>
      <vt:lpstr>19_ESS-Tema-PP2007-UP</vt:lpstr>
      <vt:lpstr>20_ESS-Tema-PP2007-UP</vt:lpstr>
      <vt:lpstr>1_CS_4_ponovitev1_3</vt:lpstr>
      <vt:lpstr>21_ESS-Tema-PP2007-UP</vt:lpstr>
      <vt:lpstr>22_ESS-Tema-PP2007-UP</vt:lpstr>
      <vt:lpstr>23_ESS-Tema-PP2007-UP</vt:lpstr>
      <vt:lpstr>24_ESS-Tema-PP2007-UP</vt:lpstr>
      <vt:lpstr>25_ESS-Tema-PP2007-UP</vt:lpstr>
      <vt:lpstr>26_ESS-Tema-PP2007-UP</vt:lpstr>
      <vt:lpstr>27_ESS-Tema-PP2007-UP</vt:lpstr>
      <vt:lpstr>28_ESS-Tema-PP2007-UP</vt:lpstr>
      <vt:lpstr>Custom Design</vt:lpstr>
      <vt:lpstr>UPORABA POSNETKOV ZASLONA PRI PRIPRAVI UČNIH GRADIV</vt:lpstr>
      <vt:lpstr>UPORABA POSNETKOV ZASLONA PRI PRIPRAVI UČNIH GRADIV</vt:lpstr>
      <vt:lpstr>Problemi pri poučevanju z orodji</vt:lpstr>
      <vt:lpstr>V tekstovni obliki</vt:lpstr>
      <vt:lpstr>Izboljšane s slikami ...</vt:lpstr>
      <vt:lpstr>A ker smo v YouTube eri </vt:lpstr>
      <vt:lpstr>Klasična demonstracija</vt:lpstr>
      <vt:lpstr>Video navodila / Samostojno delo</vt:lpstr>
      <vt:lpstr>www.nauk.si</vt:lpstr>
      <vt:lpstr>DEBUG MODE WINK</vt:lpstr>
      <vt:lpstr>UČITELJ NAJ BO PRVI</vt:lpstr>
      <vt:lpstr>Priprava učnih gradiv</vt:lpstr>
      <vt:lpstr>Je res ?</vt:lpstr>
      <vt:lpstr>Odmor - 5 minut</vt:lpstr>
      <vt:lpstr>Torej</vt:lpstr>
      <vt:lpstr>Še veliko bi lahko govorili, a …</vt:lpstr>
      <vt:lpstr>Nekaj zgledov</vt:lpstr>
    </vt:vector>
  </TitlesOfParts>
  <Company>FMF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Matija Lokar</dc:creator>
  <cp:lastModifiedBy>Matija Lokar</cp:lastModifiedBy>
  <cp:revision>121</cp:revision>
  <dcterms:created xsi:type="dcterms:W3CDTF">2006-09-27T08:07:01Z</dcterms:created>
  <dcterms:modified xsi:type="dcterms:W3CDTF">2011-09-20T12:45:07Z</dcterms:modified>
</cp:coreProperties>
</file>